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486" r:id="rId2"/>
    <p:sldId id="488" r:id="rId3"/>
    <p:sldId id="489" r:id="rId4"/>
    <p:sldId id="490" r:id="rId5"/>
    <p:sldId id="491" r:id="rId6"/>
    <p:sldId id="492" r:id="rId7"/>
    <p:sldId id="494" r:id="rId8"/>
    <p:sldId id="493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12" r:id="rId23"/>
    <p:sldId id="514" r:id="rId24"/>
    <p:sldId id="516" r:id="rId25"/>
    <p:sldId id="508" r:id="rId26"/>
    <p:sldId id="509" r:id="rId27"/>
    <p:sldId id="511" r:id="rId28"/>
    <p:sldId id="510" r:id="rId29"/>
    <p:sldId id="517" r:id="rId30"/>
    <p:sldId id="518" r:id="rId31"/>
    <p:sldId id="519" r:id="rId32"/>
    <p:sldId id="520" r:id="rId33"/>
    <p:sldId id="443" r:id="rId34"/>
    <p:sldId id="521" r:id="rId35"/>
    <p:sldId id="522" r:id="rId36"/>
    <p:sldId id="523" r:id="rId37"/>
    <p:sldId id="524" r:id="rId38"/>
    <p:sldId id="474" r:id="rId39"/>
    <p:sldId id="475" r:id="rId40"/>
    <p:sldId id="487" r:id="rId41"/>
    <p:sldId id="431" r:id="rId42"/>
    <p:sldId id="525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5" autoAdjust="0"/>
    <p:restoredTop sz="90929"/>
  </p:normalViewPr>
  <p:slideViewPr>
    <p:cSldViewPr>
      <p:cViewPr varScale="1">
        <p:scale>
          <a:sx n="78" d="100"/>
          <a:sy n="78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534400" y="6400800"/>
            <a:ext cx="609600" cy="457200"/>
          </a:xfrm>
        </p:spPr>
        <p:txBody>
          <a:bodyPr/>
          <a:lstStyle>
            <a:lvl1pPr algn="ctr">
              <a:defRPr b="1"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zKgN2G9d0dc?hl=en_US&amp;version=2&amp;rel=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457200"/>
            <a:ext cx="5638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“The use of solar energy has not been opened up because the oil industry does not own the sun.”</a:t>
            </a:r>
          </a:p>
          <a:p>
            <a:r>
              <a:rPr lang="en-US" sz="1600" dirty="0" smtClean="0"/>
              <a:t>	- Ralph Nader</a:t>
            </a:r>
            <a:endParaRPr lang="en-US" sz="1600" dirty="0"/>
          </a:p>
        </p:txBody>
      </p:sp>
      <p:pic>
        <p:nvPicPr>
          <p:cNvPr id="39938" name="Picture 2" descr="http://4.bp.blogspot.com/_d_KbzqXIJkI/TUb2G8SSmaI/AAAAAAAAE64/xfH26VuJwc0/s1600/solar+power+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121400" cy="4591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15000"/>
          </a:xfrm>
        </p:spPr>
        <p:txBody>
          <a:bodyPr/>
          <a:lstStyle/>
          <a:p>
            <a:r>
              <a:rPr lang="en-US" dirty="0" smtClean="0"/>
              <a:t>At the rate shown in this bill, running a 60-watt light bulb for an hour would cost…</a:t>
            </a:r>
          </a:p>
          <a:p>
            <a:pPr marL="365760" lvl="1" indent="0">
              <a:buNone/>
            </a:pPr>
            <a:r>
              <a:rPr lang="en-US" dirty="0" smtClean="0"/>
              <a:t>60watts x 1 kilowatt/ 1000 watts = 0.06 kilowatts</a:t>
            </a:r>
          </a:p>
          <a:p>
            <a:pPr marL="365760" lvl="1" indent="0">
              <a:buNone/>
            </a:pPr>
            <a:r>
              <a:rPr lang="en-US" dirty="0" smtClean="0"/>
              <a:t>0.06 kilowatt-hours x $0.107/kwh = $0.00642 or 0.662 cents.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2094"/>
            <a:ext cx="7457198" cy="45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greatest renewable source of electricity production currently in use is hydroelectricity.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Electricity</a:t>
            </a:r>
            <a:endParaRPr lang="en-US" dirty="0"/>
          </a:p>
        </p:txBody>
      </p:sp>
      <p:pic>
        <p:nvPicPr>
          <p:cNvPr id="7170" name="Picture 2" descr="http://gailtheactuary.files.wordpress.com/2011/03/united-states-electricity-gen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49488"/>
            <a:ext cx="71818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2286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Hydroelectric</a:t>
            </a:r>
            <a:r>
              <a:rPr lang="en-US" dirty="0" smtClean="0"/>
              <a:t> power plants use running water to spin a turbine and generate electricity.</a:t>
            </a:r>
          </a:p>
          <a:p>
            <a:pPr lvl="1"/>
            <a:r>
              <a:rPr lang="en-US" dirty="0" smtClean="0"/>
              <a:t>Hydroelectricity is very economical, with costs per kilowatt-hour similar to coal.</a:t>
            </a:r>
          </a:p>
          <a:p>
            <a:pPr lvl="1"/>
            <a:r>
              <a:rPr lang="en-US" dirty="0" smtClean="0"/>
              <a:t>No pollution is produced.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Hydropower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895600"/>
            <a:ext cx="848518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construction of the dam has major ecological impacts.</a:t>
            </a:r>
          </a:p>
          <a:p>
            <a:pPr lvl="1"/>
            <a:r>
              <a:rPr lang="en-US" dirty="0" smtClean="0"/>
              <a:t>Regular flooding downstream stops, preventing deposition of silt and nutrients.</a:t>
            </a:r>
          </a:p>
          <a:p>
            <a:pPr lvl="1"/>
            <a:r>
              <a:rPr lang="en-US" dirty="0" smtClean="0"/>
              <a:t>The reservoir can experience </a:t>
            </a:r>
            <a:r>
              <a:rPr lang="en-US" dirty="0" smtClean="0">
                <a:solidFill>
                  <a:srgbClr val="FFFF00"/>
                </a:solidFill>
              </a:rPr>
              <a:t>sedimentation, </a:t>
            </a:r>
            <a:r>
              <a:rPr lang="en-US" dirty="0" smtClean="0"/>
              <a:t>where particles of soil in the river settle to the bottom of the reservoir.</a:t>
            </a:r>
          </a:p>
          <a:p>
            <a:pPr lvl="1"/>
            <a:r>
              <a:rPr lang="en-US" dirty="0" smtClean="0"/>
              <a:t>The ecosystem immediately behind the dam becomes flooded.</a:t>
            </a:r>
          </a:p>
          <a:p>
            <a:pPr lvl="1"/>
            <a:r>
              <a:rPr lang="en-US" dirty="0" smtClean="0"/>
              <a:t>River water, when stopped, warms faster and begins to evaporate.</a:t>
            </a:r>
          </a:p>
          <a:p>
            <a:pPr lvl="1"/>
            <a:r>
              <a:rPr lang="en-US" dirty="0" smtClean="0"/>
              <a:t>Fish and other organisms can no longer move upstream.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 descr="http://www1.american.edu/ted/ICE/images5/bch_TGDat87and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278"/>
            <a:ext cx="5628428" cy="31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Any cities or villages in the area of the reservoir will have to be abandoned.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8" name="Picture 4" descr="http://graphics8.nytimes.com/images/series/china/pt4_art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0866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286376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 Three Gorges Dam in China, completed in 2008, displaced 1.13 million people from the Yangtze River region.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Another issue with dams is that they produce a constant, steady stream of electricity that cannot be easily adjusted to meet demand.</a:t>
            </a:r>
          </a:p>
          <a:p>
            <a:pPr lvl="1"/>
            <a:r>
              <a:rPr lang="en-US" dirty="0" smtClean="0"/>
              <a:t>Some dams have pumped storage, where water will be sent and stored during low-demand times, then returned back through the dam’s turbines when demand is higher.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 descr="http://upload.wikimedia.org/wikipedia/commons/8/88/USACE_Kinzua_Dam_downr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77310"/>
            <a:ext cx="5562600" cy="37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609979"/>
            <a:ext cx="167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Kinzua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Dam and Seneca pumped storage generating station, Mead, PA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1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energy is similar to hydroelectricity, except that moving air provides the force to spin the generator.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Wind turbines are able to orient themselves to face the oncoming wind. </a:t>
            </a:r>
          </a:p>
          <a:p>
            <a:r>
              <a:rPr lang="en-US" dirty="0" smtClean="0"/>
              <a:t>As the air passes through, the blades rotate.  </a:t>
            </a:r>
          </a:p>
          <a:p>
            <a:pPr lvl="1"/>
            <a:r>
              <a:rPr lang="en-US" dirty="0" smtClean="0"/>
              <a:t>These are attached to a shaft, which connects to the turbine.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http://www.rowan.edu/colleges/engineering/clinics/cleanenergy/pictures/audit_pics/wind_power_turbine_diagram.gi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524000" y="2590800"/>
            <a:ext cx="5888917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5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/>
              <a:t>A single wind turbine can generate 1-7 megawatts of energy per year, not enough for a large population.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Wind farms </a:t>
            </a:r>
            <a:r>
              <a:rPr lang="en-US" dirty="0" smtClean="0"/>
              <a:t>are large numbers of wind turbines clustered together.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314" name="Picture 2" descr="http://www.circleofblue.org/waternews/wp-content/uploads/2011/02/TS-Gansu-305_1000x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10400" cy="39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9762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The Gansu Wind Farm in China produces 6 billion kilowatt-hours of electricity per year.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7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Wind power is comparable in cost to coal.</a:t>
            </a:r>
          </a:p>
          <a:p>
            <a:r>
              <a:rPr lang="en-US" dirty="0" smtClean="0"/>
              <a:t>Possible negative impacts of wind turbines include:</a:t>
            </a:r>
          </a:p>
          <a:p>
            <a:pPr lvl="1"/>
            <a:r>
              <a:rPr lang="en-US" dirty="0" smtClean="0"/>
              <a:t>Disruption of bird and bat migration pathways.</a:t>
            </a:r>
          </a:p>
          <a:p>
            <a:pPr lvl="1"/>
            <a:r>
              <a:rPr lang="en-US" dirty="0" smtClean="0"/>
              <a:t>Noise.</a:t>
            </a:r>
          </a:p>
          <a:p>
            <a:pPr lvl="1"/>
            <a:r>
              <a:rPr lang="en-US" dirty="0" smtClean="0"/>
              <a:t>Disruption of scenery.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667000"/>
            <a:ext cx="71056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3962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Nonrenewable energy, including fossil fuels and nuclear power, make up the vast majority of the U.S. energy portfolio.</a:t>
            </a:r>
          </a:p>
          <a:p>
            <a:r>
              <a:rPr lang="en-US" dirty="0" smtClean="0"/>
              <a:t>In the long-term, there are two major issues with this reliance on nonrenewable energy:</a:t>
            </a:r>
          </a:p>
          <a:p>
            <a:pPr lvl="1"/>
            <a:r>
              <a:rPr lang="en-US" dirty="0" smtClean="0"/>
              <a:t>Dwindling supplies.</a:t>
            </a:r>
          </a:p>
          <a:p>
            <a:pPr lvl="1"/>
            <a:r>
              <a:rPr lang="en-US" dirty="0" smtClean="0"/>
              <a:t>Environmental pollution.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24375" cy="42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KgN2G9d0dc?hl=en_US&amp;version=2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28600"/>
            <a:ext cx="8305800" cy="6229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Geothermal power, </a:t>
            </a:r>
            <a:r>
              <a:rPr lang="en-US" dirty="0" smtClean="0"/>
              <a:t>like nuclear and coal, works by boiling water to steam.</a:t>
            </a:r>
          </a:p>
          <a:p>
            <a:pPr lvl="1"/>
            <a:r>
              <a:rPr lang="en-US" dirty="0" smtClean="0"/>
              <a:t>Naturally-occurring </a:t>
            </a:r>
            <a:br>
              <a:rPr lang="en-US" dirty="0" smtClean="0"/>
            </a:br>
            <a:r>
              <a:rPr lang="en-US" dirty="0" smtClean="0"/>
              <a:t>heat from the Earth </a:t>
            </a:r>
            <a:br>
              <a:rPr lang="en-US" dirty="0" smtClean="0"/>
            </a:br>
            <a:r>
              <a:rPr lang="en-US" dirty="0" smtClean="0"/>
              <a:t>is used in place of </a:t>
            </a:r>
            <a:br>
              <a:rPr lang="en-US" dirty="0" smtClean="0"/>
            </a:br>
            <a:r>
              <a:rPr lang="en-US" dirty="0" smtClean="0"/>
              <a:t>fuel.</a:t>
            </a:r>
          </a:p>
          <a:p>
            <a:r>
              <a:rPr lang="en-US" dirty="0" smtClean="0"/>
              <a:t>At a geothermal plant, </a:t>
            </a:r>
            <a:br>
              <a:rPr lang="en-US" dirty="0" smtClean="0"/>
            </a:br>
            <a:r>
              <a:rPr lang="en-US" dirty="0" smtClean="0"/>
              <a:t>two wells are drilled. </a:t>
            </a:r>
          </a:p>
          <a:p>
            <a:pPr lvl="1"/>
            <a:r>
              <a:rPr lang="en-US" dirty="0" smtClean="0"/>
              <a:t>One injects cold </a:t>
            </a:r>
            <a:br>
              <a:rPr lang="en-US" dirty="0" smtClean="0"/>
            </a:br>
            <a:r>
              <a:rPr lang="en-US" dirty="0" smtClean="0"/>
              <a:t>water towards the </a:t>
            </a:r>
            <a:br>
              <a:rPr lang="en-US" dirty="0" smtClean="0"/>
            </a:br>
            <a:r>
              <a:rPr lang="en-US" dirty="0" smtClean="0"/>
              <a:t>underground heat.</a:t>
            </a:r>
          </a:p>
          <a:p>
            <a:pPr lvl="1"/>
            <a:r>
              <a:rPr lang="en-US" dirty="0" smtClean="0"/>
              <a:t>The second directs </a:t>
            </a:r>
            <a:br>
              <a:rPr lang="en-US" dirty="0" smtClean="0"/>
            </a:br>
            <a:r>
              <a:rPr lang="en-US" dirty="0" smtClean="0"/>
              <a:t>steam to the turbine.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59" y="1981200"/>
            <a:ext cx="5094849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enormous amount of energy (over 1,000 watts per square meter) hits the Earth every day.</a:t>
            </a:r>
          </a:p>
          <a:p>
            <a:pPr lvl="1"/>
            <a:r>
              <a:rPr lang="en-US" dirty="0" smtClean="0"/>
              <a:t>This energy is very diffuse, spread out across the entire surface area of the planet.</a:t>
            </a:r>
          </a:p>
          <a:p>
            <a:r>
              <a:rPr lang="en-US" dirty="0" smtClean="0"/>
              <a:t>Two separate technologies have been developed to convert solar energy into electricity.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77000"/>
            <a:ext cx="624840" cy="381000"/>
          </a:xfrm>
          <a:prstGeom prst="rect">
            <a:avLst/>
          </a:prstGeom>
          <a:noFill/>
        </p:spPr>
        <p:txBody>
          <a:bodyPr/>
          <a:lstStyle/>
          <a:p>
            <a:fld id="{54ACF5E9-7967-49BE-A4B8-037B7208B314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Parabolic solar collection </a:t>
            </a:r>
            <a:r>
              <a:rPr lang="en-US" dirty="0" smtClean="0"/>
              <a:t>involves using curved reflective surfaces that collect light and focus it onto a concentrated point. </a:t>
            </a:r>
          </a:p>
          <a:p>
            <a:pPr lvl="1"/>
            <a:r>
              <a:rPr lang="en-US" dirty="0" smtClean="0"/>
              <a:t>The heat is absorbed and used to boil water into steam, which spins a turbine.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46394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726429" cy="27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871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D1F84FF-BB6E-42E2-A785-7B6EDAC9451D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40386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Photovoltaic cells</a:t>
            </a:r>
            <a:r>
              <a:rPr lang="en-US" dirty="0" smtClean="0"/>
              <a:t> capture solar energy and convert it directly to electrical current.</a:t>
            </a:r>
          </a:p>
          <a:p>
            <a:pPr eaLnBrk="1" hangingPunct="1"/>
            <a:r>
              <a:rPr lang="en-US" dirty="0" smtClean="0"/>
              <a:t>Solar electricity tends to be 1.5-2 times the cost of electricity from coal or other renewable sources.</a:t>
            </a:r>
          </a:p>
          <a:p>
            <a:pPr lvl="1"/>
            <a:r>
              <a:rPr lang="en-US" dirty="0" smtClean="0"/>
              <a:t>Not available on overcast days or at night.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1028" descr="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804" y="1524000"/>
            <a:ext cx="42143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413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generation by solar, wind, hydrokinetic, or geothermal plants is restricted by the natural geography of the United States.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4102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Great Plains have the highest average wind speeds and the greatest potential for wind power.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410" name="Picture 2" descr="http://www.windpoweringamerica.gov/images/windmaps/us_windmap_80meters_82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696456" cy="48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638800"/>
            <a:ext cx="8534400" cy="914400"/>
          </a:xfrm>
        </p:spPr>
        <p:txBody>
          <a:bodyPr/>
          <a:lstStyle/>
          <a:p>
            <a:r>
              <a:rPr lang="en-US" dirty="0" smtClean="0"/>
              <a:t>Areas with significant elevation differences and river courses are ideal for hydroelectricity generation.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9458" name="Picture 2" descr="http://nationalatlas.gov/articles/people/IMAGES/energy_hydromap_l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9" y="313944"/>
            <a:ext cx="7982053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4102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western states are the most favorable for geothermal energy production.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8434" name="Picture 2" descr="http://www.technebraska.com/wp-content/uploads/Geothermal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4356"/>
            <a:ext cx="6477000" cy="50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791200"/>
            <a:ext cx="85344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deserts of the southwest are ideal for solar electricity generation.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482" name="Picture 2" descr="http://www.nrel.gov/gis/images/map_pv_national_lo-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0421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Nonrenewable resources, by definition, are finite and will eventually be used up.</a:t>
            </a:r>
          </a:p>
          <a:p>
            <a:pPr lvl="1"/>
            <a:r>
              <a:rPr lang="en-US" dirty="0" smtClean="0"/>
              <a:t>Most of the easily recoverable sources of coal, oil, and natural gas have already been tapped.</a:t>
            </a:r>
          </a:p>
          <a:p>
            <a:r>
              <a:rPr lang="en-US" dirty="0" smtClean="0"/>
              <a:t>As supplies of these resources tighten, or they become more expensive to extract, price will increase.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Dwindling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3505200" cy="4953000"/>
          </a:xfrm>
        </p:spPr>
        <p:txBody>
          <a:bodyPr/>
          <a:lstStyle/>
          <a:p>
            <a:r>
              <a:rPr lang="en-US" dirty="0" smtClean="0"/>
              <a:t>Besides electricity, significant amounts of fossil fuels are burned for heat, especially natural gas.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pic>
        <p:nvPicPr>
          <p:cNvPr id="2050" name="Picture 2" descr="http://cdn.newsday.com/polopoly_fs/1.1725060.1264510855!/image/56480832.JPG_gen/derivatives/display_600/56480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1219200"/>
            <a:ext cx="5229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Traditionally, humans have relied on burning </a:t>
            </a:r>
            <a:r>
              <a:rPr lang="en-US" dirty="0" smtClean="0">
                <a:solidFill>
                  <a:srgbClr val="FFFF00"/>
                </a:solidFill>
              </a:rPr>
              <a:t>biomass</a:t>
            </a:r>
            <a:r>
              <a:rPr lang="en-US" dirty="0" smtClean="0"/>
              <a:t>, such as wood, charcoal, and dung as a source of heat.</a:t>
            </a:r>
          </a:p>
          <a:p>
            <a:pPr lvl="1"/>
            <a:r>
              <a:rPr lang="en-US" dirty="0" smtClean="0"/>
              <a:t>These fuels will replenish, but produce similar levels of pollution to fossil fuels.</a:t>
            </a:r>
          </a:p>
          <a:p>
            <a:pPr lvl="1"/>
            <a:r>
              <a:rPr lang="en-US" dirty="0" smtClean="0"/>
              <a:t>Excess demand can also lead to deforestation.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pic>
        <p:nvPicPr>
          <p:cNvPr id="21506" name="Picture 2" descr="http://www.ecohomeservicesltd.co.uk/new/wp-content/uploads/2013/11/biomass_diagram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56" y="3352800"/>
            <a:ext cx="5276850" cy="32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from the sun can also be gathered to use as a source of heat.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Passive solar heat </a:t>
            </a:r>
            <a:r>
              <a:rPr lang="en-US" dirty="0" smtClean="0"/>
              <a:t>structures have no moving parts, but use south-facing windows to gather and absorb as much solar heat as possible.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Heating</a:t>
            </a:r>
            <a:endParaRPr lang="en-US" dirty="0"/>
          </a:p>
        </p:txBody>
      </p:sp>
      <p:pic>
        <p:nvPicPr>
          <p:cNvPr id="22530" name="Picture 2" descr="http://aes.missouri.edu/bradford/education/solar-greenhouse/300/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505200"/>
            <a:ext cx="4124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0A418E1-EA6D-4EA5-9CBD-E05627EF3889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4419600" cy="6400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Active solar heat</a:t>
            </a:r>
            <a:r>
              <a:rPr lang="en-US" dirty="0"/>
              <a:t> </a:t>
            </a:r>
            <a:r>
              <a:rPr lang="en-US" dirty="0" smtClean="0"/>
              <a:t>structures pump water or another liquid through a collector.</a:t>
            </a:r>
          </a:p>
          <a:p>
            <a:pPr lvl="1"/>
            <a:r>
              <a:rPr lang="en-US" dirty="0" smtClean="0"/>
              <a:t>Can be used for household radiant heating, or as a source of hot water for showers and cooking.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834618" cy="337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51054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www.almeriaspas.com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third major energy need is fuel for transportation.</a:t>
            </a:r>
          </a:p>
          <a:p>
            <a:r>
              <a:rPr lang="en-US" dirty="0" smtClean="0"/>
              <a:t>Most of the cars, planes, and ships of the world run on petroleum products – gasoline, diesel, etc.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Vehicles can be run on other fuels besides petroleum-based ones.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Biofuels</a:t>
            </a:r>
            <a:r>
              <a:rPr lang="en-US" dirty="0" smtClean="0"/>
              <a:t>, like ethanol, are generated from using bacteria or yeast to ferment plant matter.</a:t>
            </a:r>
          </a:p>
          <a:p>
            <a:pPr lvl="1"/>
            <a:r>
              <a:rPr lang="en-US" dirty="0" smtClean="0"/>
              <a:t>Currently, the biggest </a:t>
            </a:r>
            <a:br>
              <a:rPr lang="en-US" dirty="0" smtClean="0"/>
            </a:br>
            <a:r>
              <a:rPr lang="en-US" dirty="0" smtClean="0"/>
              <a:t>source of this plant </a:t>
            </a:r>
            <a:br>
              <a:rPr lang="en-US" dirty="0" smtClean="0"/>
            </a:br>
            <a:r>
              <a:rPr lang="en-US" dirty="0" smtClean="0"/>
              <a:t>matter is corn.  This </a:t>
            </a:r>
            <a:br>
              <a:rPr lang="en-US" dirty="0" smtClean="0"/>
            </a:br>
            <a:r>
              <a:rPr lang="en-US" dirty="0" smtClean="0"/>
              <a:t>can influence food</a:t>
            </a:r>
            <a:br>
              <a:rPr lang="en-US" dirty="0" smtClean="0"/>
            </a:br>
            <a:r>
              <a:rPr lang="en-US" dirty="0" smtClean="0"/>
              <a:t>prices.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</a:t>
            </a:r>
            <a:endParaRPr lang="en-US" dirty="0"/>
          </a:p>
        </p:txBody>
      </p:sp>
      <p:pic>
        <p:nvPicPr>
          <p:cNvPr id="23554" name="Picture 2" descr="http://www.alloutdoor.com/wp-content/uploads/2013/06/1-Ethanol-Gas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426720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Hydrogen fuel cells </a:t>
            </a:r>
            <a:r>
              <a:rPr lang="en-US" sz="2400" dirty="0" smtClean="0"/>
              <a:t>use a chemical reaction between hydrogen and oxygen gas to generate an electric current.</a:t>
            </a:r>
          </a:p>
          <a:p>
            <a:endParaRPr lang="en-US" sz="2400" dirty="0" smtClean="0"/>
          </a:p>
          <a:p>
            <a:pPr marL="0" lvl="1" indent="0" algn="ctr">
              <a:buClr>
                <a:schemeClr val="accent2"/>
              </a:buClr>
              <a:buNone/>
            </a:pPr>
            <a:r>
              <a:rPr lang="en-US" b="1" dirty="0" smtClean="0"/>
              <a:t>H2 </a:t>
            </a:r>
            <a:r>
              <a:rPr lang="en-US" b="1" dirty="0"/>
              <a:t>+ O2 </a:t>
            </a:r>
            <a:r>
              <a:rPr lang="en-US" b="1" dirty="0">
                <a:cs typeface="Arial"/>
              </a:rPr>
              <a:t>→ </a:t>
            </a:r>
            <a:r>
              <a:rPr lang="en-US" b="1" dirty="0" smtClean="0">
                <a:cs typeface="Arial"/>
              </a:rPr>
              <a:t>H2O</a:t>
            </a:r>
          </a:p>
          <a:p>
            <a:pPr marL="0" lvl="1" indent="0" algn="ctr">
              <a:buClr>
                <a:schemeClr val="accent2"/>
              </a:buClr>
              <a:buNone/>
            </a:pPr>
            <a:endParaRPr lang="en-US" b="1" dirty="0" smtClean="0">
              <a:solidFill>
                <a:schemeClr val="tx1"/>
              </a:solidFill>
              <a:cs typeface="Arial"/>
            </a:endParaRPr>
          </a:p>
          <a:p>
            <a:r>
              <a:rPr lang="en-US" sz="2400" dirty="0"/>
              <a:t>Refueling is difficult, as pure hydrogen is a gas and difficult to store and transport safely.</a:t>
            </a:r>
          </a:p>
          <a:p>
            <a:r>
              <a:rPr lang="en-US" sz="2400" dirty="0" smtClean="0"/>
              <a:t>No waste products are produced, except for water vapor.</a:t>
            </a:r>
            <a:endParaRPr lang="en-US" sz="2400" dirty="0"/>
          </a:p>
          <a:p>
            <a:pPr marL="274320" lvl="1">
              <a:buClr>
                <a:schemeClr val="accent2"/>
              </a:buClr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5602" name="Picture 2" descr="http://www.hybridcars.com/wp-content/uploads/2013/11/fuelcell_vehicle_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524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h2carblog.com/wp-content/uploads/2009/11/Toyota-FCHV-ad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5" y="533400"/>
            <a:ext cx="35365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Cars could be indirectly run on renewable energy if they had powerful enough batteries to store a charge needed to run the car for long periods of time.</a:t>
            </a:r>
          </a:p>
          <a:p>
            <a:pPr lvl="1"/>
            <a:r>
              <a:rPr lang="en-US" dirty="0" smtClean="0"/>
              <a:t>Lead-acid batteries, currently in use, are too large and do not hold enough energy.</a:t>
            </a:r>
          </a:p>
          <a:p>
            <a:pPr lvl="1"/>
            <a:r>
              <a:rPr lang="en-US" dirty="0" smtClean="0"/>
              <a:t>Nickel-Metal Hydride batteries, used in early generation hybrid cars, have a higher storage capacity, but will quickly lose a stored charge when not in use.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Lithium-ion batteries </a:t>
            </a:r>
            <a:r>
              <a:rPr lang="en-US" dirty="0" smtClean="0"/>
              <a:t>are the smallest and have the best storage capacity, but are also expensive to produce.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88" y="4383024"/>
            <a:ext cx="4143375" cy="23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4263" y="5257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The Tesla Model S runs on lithium-ion batteries, with a range of 265 miles.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4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A909AB76-4FDD-41B2-B148-403AF8DB2110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Conversion Efficiencies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7150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addition to finding alternative, renewable energy sources, it is also important to reduce energy consumption.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Energy Efficiency</a:t>
            </a:r>
            <a:r>
              <a:rPr lang="en-US" dirty="0" smtClean="0"/>
              <a:t> is a measure of the percentage of energy consumed that actually performs the desired work.</a:t>
            </a:r>
          </a:p>
          <a:p>
            <a:pPr lvl="1"/>
            <a:r>
              <a:rPr lang="en-US" dirty="0" smtClean="0"/>
              <a:t>Incandescent light bulbs:  5-10% efficient</a:t>
            </a:r>
          </a:p>
          <a:p>
            <a:pPr lvl="1"/>
            <a:r>
              <a:rPr lang="en-US" dirty="0" smtClean="0"/>
              <a:t>Compact fluorescent: 20-33% efficient</a:t>
            </a:r>
          </a:p>
          <a:p>
            <a:pPr lvl="1"/>
            <a:r>
              <a:rPr lang="en-US" dirty="0" smtClean="0"/>
              <a:t>LED:  40-60% efficient</a:t>
            </a:r>
          </a:p>
        </p:txBody>
      </p:sp>
      <p:pic>
        <p:nvPicPr>
          <p:cNvPr id="3074" name="Picture 2" descr="http://t0.gstatic.com/images?q=tbn:ANd9GcR4l96FhkSifWen7-TokY-_bXmwtX9FTyoo2Qg3zkQ0d6OzQptW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799" y="1447800"/>
            <a:ext cx="792480" cy="1320801"/>
          </a:xfrm>
          <a:prstGeom prst="rect">
            <a:avLst/>
          </a:prstGeom>
          <a:noFill/>
        </p:spPr>
      </p:pic>
      <p:sp>
        <p:nvSpPr>
          <p:cNvPr id="3076" name="AutoShape 4" descr="data:image/jpg;base64,/9j/4AAQSkZJRgABAQAAAQABAAD/2wCEAAkGBhIQEBAPEBASEBANEBAPEBAQEBAQDw8OFBAVFBQSFBQXGyYeFxkjGRISIC8gIycpLCwsFR4xNTAqNSYrLCkBCQoKDgwMFw8PFCkYFBgpKSkpKSkpKSkpKSkpKSkpKSkpKSkpKSkpKSkpKSkpKSkpKSkpKSkwKSkpKSkpKSwsLP/AABEIAOEA4QMBIgACEQEDEQH/xAAcAAEAAgMBAQEAAAAAAAAAAAAAAQUCAwQGBwj/xAA+EAACAQIEAwYEAwYDCQAAAAAAAQIDEQQSITEFQVETYXGBkbEGIjKhQlLRBxQjQ3LBM4LwFiRic5OisuHx/8QAFwEBAQEBAAAAAAAAAAAAAAAAAAECA//EABsRAQEBAQEBAQEAAAAAAAAAAAABERIxIQJh/9oADAMBAAIRAxEAPwD7iAAAAAAAAAQ5ASQ5Gmdc56mKJo63VMHXOCWKOefEIrn6ajVWvbkquUr4pHvfka1xKfKF16E0ehjWM1IpoY7/AIZeGnuZridvwP1Q0xb3JuVK44lvB+Ukzvw2LjUV4vbdbNeKLqN5BIKIJIJAAACCQAIZJDJAAAAAAAAAAADGcrHHWxB013oVGJmShVxJy1MRzMJSNc9dOmpmq1yqSm+77G+ngW9Xy+wps3qo7W5fYikMPFcjdTgttF46HNKvFaOWvRamWZ9Ev6pfoB0VoxW0sz7lp6nPKRrlJ/nivCLZg4N/zH/02NGUo3OnhCaqq3R5vC362OONJfiqyt/y2XPC5Uo6Qnmk93LST8mILMAHRkAAAAAAAAYAAAAAAAAAAAADVWWhS4xF3V2KjGIlVXs1RfM3uN9OpwdlKUmnoo6PvfcYquiWKS0isz6IlUKlTd5V0RsoU0tkddOq1tzJg5qXCYrfXxOunhI7KJhOrbeSXma44yL0jeXhp7l+DsqYbKtbLuurnNNo0VsRPlTv/mRzSxVT8lvKP6k0dMjW4mlTqP8AFFeLivYsMFhFJpSqRfVJq7AuuH1XKnCUt2vWztc6TGnFJJLRJWSMjqyAAAAAAAAMBgAAAAAAAAAAAMKi0KnGRLeexV41Eqq7+1zRF3Z0NHBWozvlW35u79TFV0TxMYd76Lc1OtVn9Kyr0NmHwqWu76s7qVRLlcg4IcJk9ZSOiHCoLfU6u0ZDq23aQyCFgla+W682YOmlyXojKeNzfjlLuV2jnlUfKnJ+LSL8CaNeQ2KlVe1OK8Zo30eG1H9TgvC7ILThNZyp/Nq4txu92lt7naacLQUIqK/+vqbjpGQAFAAAAABDJIJAAAAAAAAAAACJFXjUWcitxjJVVxzOd2dJx16UlouezOdVvzJatmqeO5Rjd9/6GNLC3+p3LChRit/1IK9KtPql6GyPCZP6pFj2i5Dtki8jijwePNv2M1gYLa/qzrnj1ayUV5XZzSrX5+iGQap4ePT7s1qklqtH3aG9U5PaEn6Jfc2QwE3vFR8ZJ+wFrwnEOcPm1cXlb69GdpzYGgoRyrxb6s6TpPGQAFAAAAAAAAAAAAAAAAAAARIrcbEsznr0bkoo76mmtUu+5HfXwrRVYiLTsYrTbntqa5Y5clf/AF1FLDX319jHFwa6NdGZ0ap8Ql3L7mqeKl1fsa8q719zroUVvuu8no0RUpcm/Y6aeCq9XH/M/ZHfSmktF59DdTrL8Sv52NcjhVKpH+bL39zNYuqv5jfio/oba0rvSyRrjSb2V33JsC54Zi+0jrpKOjtt3M7jh4ZhXCLv9Und93RHcdJ4yAEFEggkAAAAAAAAAAAAAAAAARYkAYSppnJi+FxmujWzO4EwUM8FOnvHMusdfsV3EK6t/bmeqq7FLjqSlo0n4pGLFeXdbWxcYOGZLwRoqcKjyVvBssOGR1fdGJJFRLDTva6itNd2W1Lg9NbqUn1lJ6+S0NWMleUfGC9izRqRGFPCQjtCK8kbMpJJtEJEgADFmRFgCJIRIAAAQSQSAAAAhkgAAAAAAAGM2BLkYOqjhxOKscrxbJosK+IKytK5hPFLr/cxUr8n6EVFiOGSV3dpaL2M3Tk9lr32FPCyW0Y+v/omDqr1FnjqvqjzXcWMapSVcNN7Rguju/0MqHaxVpWlbZqT280UXymZXKmnj7fUn5WZ0Q4tT5tx8Yu3qXUdxJCYKJAAAAAAABBJBIAAAAAAAAAAADCpsZmFQClxz1K6vP5XzfJIsseiqxdZQg5SdlHV8zCsaKl0ivGTfsjvo031XozjoO5203ppvyvtcqOqFN9fsbI0n1+x4uOB4hNr5qsFTjFtyrNSqVrw7TIlLLbSeXMnDW1kbMNwrG2p5lVuqU4yvWX+M8lp64h6fVr/ANqN4mvaKi+r9DVOg1zfoUGHwGMi6sZt1Y1KdGnCp2yi45FG8pRf4nqm47tX5jC8HqUsRCdr012l/wCIpKLdWq4u0pX+iVNaJ7WexMVbVIf6scdaD7jrxn0Tu7LLK7W6VnqjyqqKS/g41Ws5RcnLWNrK+Z2e6vZLfwsH0TCyvCD6xj7G05+Hp9lSu7vs4Xa5vKtTpAAAAAAABAEGRijIAAAAAAAAAAQBJjMyMWBUcQRScRi3SmoqLlb5VL6XK+l+4v8AiENCmrbMzVacJdRipNOSSu0rJu2tkWNIr6JYUWVHj6clGSzVcVLLllJQ2SVKMpRcc8n9LenK63Z2U/kl2GXEy7OtTd1GN80WpJpt2f8AitP+m562CN8DWo8xRowcZSjTxM3UrVJTjNRkoSjSnUy3ytRTlUku935aPkrYWEJuccPinKlUbpxhlyNw0jHbZ253V7Xue3NVUaOGvK8W0t4tpPTdaJoosLgM8JKvQpR2tGMYq63bdm7Xai7crbvc9BVOSsRXo8HG1OmlolCKS7sqNxqw30Q/pj7I2gAAAAAAgkAY2MiCQAAAAAAAAIYDIAkMADjxlO6KLEU90elqRuVeLwnMzRR0ZndRmVmJpunNp7PVeBuo1iwXEJm+MyqhXN0cQVFopo11JnF+8mMsQUbKsjkq7Eyqm7huH7SovywalJ8u5EV6CjG0YrokvRGYAAAAAAAAAEEkEgAAAAIAkAAQyCWYAZgIkCGjVUpm4iSA8/xXCJrXy6rwKCrSlDb5le2m/mj1XFI6Hm8bBShJS23102ZlSjTqPZerOungar/L6s+b/FfbUsipOos8pOUoSkrKysk09Cj+I6+Jh2SmsRh/4MJRU8TVcqib+u11a/erkn7/AIvL7YuEVbXzR9X+honhZR+qcV5nz7FV6a4MqrnWWInGFJZnOMFapeVRSvrJx0vfyPK/DdetKrTinOrBVM0m05WTVneT5d3UdnL7nw3hqrOX8RWg0nls73vpflt9z0NDDxhFRirJffvZU/CNJxwsbxy5pSklZK6b0ehdmp9jIACgAAAAAAAAAAAAAEMkhgSCCQIIykkgRYkAAQySGBWcU2Z5jFq8ZK19NF39T1uNo5kzzWOwrSettHr0MVY+e/GcaWVOWaCTd5KMW2rbXeq8jxXEZcPvHI685ZVncpaZ78rpP3PoHxXCs4rJTjValoskW46fVd7eR5vilDiMoUnKGHhTytQSnHNbNrf5tNTjHRaYqgpcGp1LZ6MamkUm5rWyvJxstej5lF8Izi68ezo9k1f5mpz9bNJeZfwjFcMs5OOLUr3yxlS3/NmSWnPXbY878Our+8LtJdrBPW0a0/CzTy/2LPKPv3whL/dortO0ak09Euzf5LffzLwovg2TeGXyKCU5Wat8y6vvvp5F6d/z4530IBBUZAgkAAAAAAAAAAABDJMWBIAAXJIAEgAAQySAMJxOLF4JSTTV01Z+BYEOJMHzX4h+DHac40o1YwTmoaubtraKa1fmfH+LcZp5uSSdoqUavyrps7H6mlSPD8f/AGQ4HGVZ1pKpSnUbc+ylHI5PeWVrRvuMcReq+E/7RxyqOdy6RUazX/kj6d+zb4NjjKX7049mlPLGpJVJOp+bInUaVtr9fAvcF+wjh0JKUnXqWteLqKMZeNlf0aPoWDwcKNOFKlBQp04qMIRVoxiuSLxDanC4aNOChBKMYqySNwBtEAACQAAAAAAAAAAAAAhgAAAAAAEgACGAAAAAhkEADMkAAAAIJ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IQEBAPEBASEBANEBAPEBAQEBAQDw8OFBAVFBQSFBQXGyYeFxkjGRISIC8gIycpLCwsFR4xNTAqNSYrLCkBCQoKDgwMFw8PFCkYFBgpKSkpKSkpKSkpKSkpKSkpKSkpKSkpKSkpKSkpKSkpKSkpKSkpKSkwKSkpKSkpKSwsLP/AABEIAOEA4QMBIgACEQEDEQH/xAAcAAEAAgMBAQEAAAAAAAAAAAAAAQUCAwQGBwj/xAA+EAACAQIEAwYEAwYDCQAAAAAAAQIDEQQSITEFQVETYXGBkbEGIjKhQlLRBxQjQ3LBM4LwFiRic5OisuHx/8QAFwEBAQEBAAAAAAAAAAAAAAAAAAECA//EABsRAQEBAQEBAQEAAAAAAAAAAAABERIxIQJh/9oADAMBAAIRAxEAPwD7iAAAAAAAAAQ5ASQ5Gmdc56mKJo63VMHXOCWKOefEIrn6ajVWvbkquUr4pHvfka1xKfKF16E0ehjWM1IpoY7/AIZeGnuZridvwP1Q0xb3JuVK44lvB+Ukzvw2LjUV4vbdbNeKLqN5BIKIJIJAAACCQAIZJDJAAAAAAAAAAADGcrHHWxB013oVGJmShVxJy1MRzMJSNc9dOmpmq1yqSm+77G+ngW9Xy+wps3qo7W5fYikMPFcjdTgttF46HNKvFaOWvRamWZ9Ev6pfoB0VoxW0sz7lp6nPKRrlJ/nivCLZg4N/zH/02NGUo3OnhCaqq3R5vC362OONJfiqyt/y2XPC5Uo6Qnmk93LST8mILMAHRkAAAAAAAAYAAAAAAAAAAAADVWWhS4xF3V2KjGIlVXs1RfM3uN9OpwdlKUmnoo6PvfcYquiWKS0isz6IlUKlTd5V0RsoU0tkddOq1tzJg5qXCYrfXxOunhI7KJhOrbeSXma44yL0jeXhp7l+DsqYbKtbLuurnNNo0VsRPlTv/mRzSxVT8lvKP6k0dMjW4mlTqP8AFFeLivYsMFhFJpSqRfVJq7AuuH1XKnCUt2vWztc6TGnFJJLRJWSMjqyAAAAAAAAMBgAAAAAAAAAAAMKi0KnGRLeexV41Eqq7+1zRF3Z0NHBWozvlW35u79TFV0TxMYd76Lc1OtVn9Kyr0NmHwqWu76s7qVRLlcg4IcJk9ZSOiHCoLfU6u0ZDq23aQyCFgla+W682YOmlyXojKeNzfjlLuV2jnlUfKnJ+LSL8CaNeQ2KlVe1OK8Zo30eG1H9TgvC7ILThNZyp/Nq4txu92lt7naacLQUIqK/+vqbjpGQAFAAAAABDJIJAAAAAAAAAAACJFXjUWcitxjJVVxzOd2dJx16UlouezOdVvzJatmqeO5Rjd9/6GNLC3+p3LChRit/1IK9KtPql6GyPCZP6pFj2i5Dtki8jijwePNv2M1gYLa/qzrnj1ayUV5XZzSrX5+iGQap4ePT7s1qklqtH3aG9U5PaEn6Jfc2QwE3vFR8ZJ+wFrwnEOcPm1cXlb69GdpzYGgoRyrxb6s6TpPGQAFAAAAAAAAAAAAAAAAAAARIrcbEsznr0bkoo76mmtUu+5HfXwrRVYiLTsYrTbntqa5Y5clf/AF1FLDX319jHFwa6NdGZ0ap8Ql3L7mqeKl1fsa8q719zroUVvuu8no0RUpcm/Y6aeCq9XH/M/ZHfSmktF59DdTrL8Sv52NcjhVKpH+bL39zNYuqv5jfio/oba0rvSyRrjSb2V33JsC54Zi+0jrpKOjtt3M7jh4ZhXCLv9Und93RHcdJ4yAEFEggkAAAAAAAAAAAAAAAAARYkAYSppnJi+FxmujWzO4EwUM8FOnvHMusdfsV3EK6t/bmeqq7FLjqSlo0n4pGLFeXdbWxcYOGZLwRoqcKjyVvBssOGR1fdGJJFRLDTva6itNd2W1Lg9NbqUn1lJ6+S0NWMleUfGC9izRqRGFPCQjtCK8kbMpJJtEJEgADFmRFgCJIRIAAAQSQSAAAAhkgAAAAAAAGM2BLkYOqjhxOKscrxbJosK+IKytK5hPFLr/cxUr8n6EVFiOGSV3dpaL2M3Tk9lr32FPCyW0Y+v/omDqr1FnjqvqjzXcWMapSVcNN7Rguju/0MqHaxVpWlbZqT280UXymZXKmnj7fUn5WZ0Q4tT5tx8Yu3qXUdxJCYKJAAAAAAABBJBIAAAAAAAAAAADCpsZmFQClxz1K6vP5XzfJIsseiqxdZQg5SdlHV8zCsaKl0ivGTfsjvo031XozjoO5203ppvyvtcqOqFN9fsbI0n1+x4uOB4hNr5qsFTjFtyrNSqVrw7TIlLLbSeXMnDW1kbMNwrG2p5lVuqU4yvWX+M8lp64h6fVr/ANqN4mvaKi+r9DVOg1zfoUGHwGMi6sZt1Y1KdGnCp2yi45FG8pRf4nqm47tX5jC8HqUsRCdr012l/wCIpKLdWq4u0pX+iVNaJ7WexMVbVIf6scdaD7jrxn0Tu7LLK7W6VnqjyqqKS/g41Ws5RcnLWNrK+Z2e6vZLfwsH0TCyvCD6xj7G05+Hp9lSu7vs4Xa5vKtTpAAAAAAABAEGRijIAAAAAAAAAAQBJjMyMWBUcQRScRi3SmoqLlb5VL6XK+l+4v8AiENCmrbMzVacJdRipNOSSu0rJu2tkWNIr6JYUWVHj6clGSzVcVLLllJQ2SVKMpRcc8n9LenK63Z2U/kl2GXEy7OtTd1GN80WpJpt2f8AitP+m562CN8DWo8xRowcZSjTxM3UrVJTjNRkoSjSnUy3ytRTlUku935aPkrYWEJuccPinKlUbpxhlyNw0jHbZ253V7Xue3NVUaOGvK8W0t4tpPTdaJoosLgM8JKvQpR2tGMYq63bdm7Xai7crbvc9BVOSsRXo8HG1OmlolCKS7sqNxqw30Q/pj7I2gAAAAAAgkAY2MiCQAAAAAAAAIYDIAkMADjxlO6KLEU90elqRuVeLwnMzRR0ZndRmVmJpunNp7PVeBuo1iwXEJm+MyqhXN0cQVFopo11JnF+8mMsQUbKsjkq7Eyqm7huH7SovywalJ8u5EV6CjG0YrokvRGYAAAAAAAAAEEkEgAAAAIAkAAQyCWYAZgIkCGjVUpm4iSA8/xXCJrXy6rwKCrSlDb5le2m/mj1XFI6Hm8bBShJS23102ZlSjTqPZerOungar/L6s+b/FfbUsipOos8pOUoSkrKysk09Cj+I6+Jh2SmsRh/4MJRU8TVcqib+u11a/erkn7/AIvL7YuEVbXzR9X+honhZR+qcV5nz7FV6a4MqrnWWInGFJZnOMFapeVRSvrJx0vfyPK/DdetKrTinOrBVM0m05WTVneT5d3UdnL7nw3hqrOX8RWg0nls73vpflt9z0NDDxhFRirJffvZU/CNJxwsbxy5pSklZK6b0ehdmp9jIACgAAAAAAAAAAAAAEMkhgSCCQIIykkgRYkAAQySGBWcU2Z5jFq8ZK19NF39T1uNo5kzzWOwrSettHr0MVY+e/GcaWVOWaCTd5KMW2rbXeq8jxXEZcPvHI685ZVncpaZ78rpP3PoHxXCs4rJTjValoskW46fVd7eR5vilDiMoUnKGHhTytQSnHNbNrf5tNTjHRaYqgpcGp1LZ6MamkUm5rWyvJxstej5lF8Izi68ezo9k1f5mpz9bNJeZfwjFcMs5OOLUr3yxlS3/NmSWnPXbY878Our+8LtJdrBPW0a0/CzTy/2LPKPv3whL/dortO0ak09Euzf5LffzLwovg2TeGXyKCU5Wat8y6vvvp5F6d/z4530IBBUZAgkAAAAAAAAAAABDJMWBIAAXJIAEgAAQySAMJxOLF4JSTTV01Z+BYEOJMHzX4h+DHac40o1YwTmoaubtraKa1fmfH+LcZp5uSSdoqUavyrps7H6mlSPD8f/AGQ4HGVZ1pKpSnUbc+ylHI5PeWVrRvuMcReq+E/7RxyqOdy6RUazX/kj6d+zb4NjjKX7049mlPLGpJVJOp+bInUaVtr9fAvcF+wjh0JKUnXqWteLqKMZeNlf0aPoWDwcKNOFKlBQp04qMIRVoxiuSLxDanC4aNOChBKMYqySNwBtEAACQAAAAAAAAAAAAAhgAAAAAAEgACGAAAAAhkEADMkAAAAIJ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g;base64,/9j/4AAQSkZJRgABAQAAAQABAAD/2wCEAAkGBhIQEBAPEBASEBANEBAPEBAQEBAQDw8OFBAVFBQSFBQXGyYeFxkjGRISIC8gIycpLCwsFR4xNTAqNSYrLCkBCQoKDgwMFw8PFCkYFBgpKSkpKSkpKSkpKSkpKSkpKSkpKSkpKSkpKSkpKSkpKSkpKSkpKSkwKSkpKSkpKSwsLP/AABEIAOEA4QMBIgACEQEDEQH/xAAcAAEAAgMBAQEAAAAAAAAAAAAAAQUCAwQGBwj/xAA+EAACAQIEAwYEAwYDCQAAAAAAAQIDEQQSITEFQVETYXGBkbEGIjKhQlLRBxQjQ3LBM4LwFiRic5OisuHx/8QAFwEBAQEBAAAAAAAAAAAAAAAAAAECA//EABsRAQEBAQEBAQEAAAAAAAAAAAABERIxIQJh/9oADAMBAAIRAxEAPwD7iAAAAAAAAAQ5ASQ5Gmdc56mKJo63VMHXOCWKOefEIrn6ajVWvbkquUr4pHvfka1xKfKF16E0ehjWM1IpoY7/AIZeGnuZridvwP1Q0xb3JuVK44lvB+Ukzvw2LjUV4vbdbNeKLqN5BIKIJIJAAACCQAIZJDJAAAAAAAAAAADGcrHHWxB013oVGJmShVxJy1MRzMJSNc9dOmpmq1yqSm+77G+ngW9Xy+wps3qo7W5fYikMPFcjdTgttF46HNKvFaOWvRamWZ9Ev6pfoB0VoxW0sz7lp6nPKRrlJ/nivCLZg4N/zH/02NGUo3OnhCaqq3R5vC362OONJfiqyt/y2XPC5Uo6Qnmk93LST8mILMAHRkAAAAAAAAYAAAAAAAAAAAADVWWhS4xF3V2KjGIlVXs1RfM3uN9OpwdlKUmnoo6PvfcYquiWKS0isz6IlUKlTd5V0RsoU0tkddOq1tzJg5qXCYrfXxOunhI7KJhOrbeSXma44yL0jeXhp7l+DsqYbKtbLuurnNNo0VsRPlTv/mRzSxVT8lvKP6k0dMjW4mlTqP8AFFeLivYsMFhFJpSqRfVJq7AuuH1XKnCUt2vWztc6TGnFJJLRJWSMjqyAAAAAAAAMBgAAAAAAAAAAAMKi0KnGRLeexV41Eqq7+1zRF3Z0NHBWozvlW35u79TFV0TxMYd76Lc1OtVn9Kyr0NmHwqWu76s7qVRLlcg4IcJk9ZSOiHCoLfU6u0ZDq23aQyCFgla+W682YOmlyXojKeNzfjlLuV2jnlUfKnJ+LSL8CaNeQ2KlVe1OK8Zo30eG1H9TgvC7ILThNZyp/Nq4txu92lt7naacLQUIqK/+vqbjpGQAFAAAAABDJIJAAAAAAAAAAACJFXjUWcitxjJVVxzOd2dJx16UlouezOdVvzJatmqeO5Rjd9/6GNLC3+p3LChRit/1IK9KtPql6GyPCZP6pFj2i5Dtki8jijwePNv2M1gYLa/qzrnj1ayUV5XZzSrX5+iGQap4ePT7s1qklqtH3aG9U5PaEn6Jfc2QwE3vFR8ZJ+wFrwnEOcPm1cXlb69GdpzYGgoRyrxb6s6TpPGQAFAAAAAAAAAAAAAAAAAAARIrcbEsznr0bkoo76mmtUu+5HfXwrRVYiLTsYrTbntqa5Y5clf/AF1FLDX319jHFwa6NdGZ0ap8Ql3L7mqeKl1fsa8q719zroUVvuu8no0RUpcm/Y6aeCq9XH/M/ZHfSmktF59DdTrL8Sv52NcjhVKpH+bL39zNYuqv5jfio/oba0rvSyRrjSb2V33JsC54Zi+0jrpKOjtt3M7jh4ZhXCLv9Und93RHcdJ4yAEFEggkAAAAAAAAAAAAAAAAARYkAYSppnJi+FxmujWzO4EwUM8FOnvHMusdfsV3EK6t/bmeqq7FLjqSlo0n4pGLFeXdbWxcYOGZLwRoqcKjyVvBssOGR1fdGJJFRLDTva6itNd2W1Lg9NbqUn1lJ6+S0NWMleUfGC9izRqRGFPCQjtCK8kbMpJJtEJEgADFmRFgCJIRIAAAQSQSAAAAhkgAAAAAAAGM2BLkYOqjhxOKscrxbJosK+IKytK5hPFLr/cxUr8n6EVFiOGSV3dpaL2M3Tk9lr32FPCyW0Y+v/omDqr1FnjqvqjzXcWMapSVcNN7Rguju/0MqHaxVpWlbZqT280UXymZXKmnj7fUn5WZ0Q4tT5tx8Yu3qXUdxJCYKJAAAAAAABBJBIAAAAAAAAAAADCpsZmFQClxz1K6vP5XzfJIsseiqxdZQg5SdlHV8zCsaKl0ivGTfsjvo031XozjoO5203ppvyvtcqOqFN9fsbI0n1+x4uOB4hNr5qsFTjFtyrNSqVrw7TIlLLbSeXMnDW1kbMNwrG2p5lVuqU4yvWX+M8lp64h6fVr/ANqN4mvaKi+r9DVOg1zfoUGHwGMi6sZt1Y1KdGnCp2yi45FG8pRf4nqm47tX5jC8HqUsRCdr012l/wCIpKLdWq4u0pX+iVNaJ7WexMVbVIf6scdaD7jrxn0Tu7LLK7W6VnqjyqqKS/g41Ws5RcnLWNrK+Z2e6vZLfwsH0TCyvCD6xj7G05+Hp9lSu7vs4Xa5vKtTpAAAAAAABAEGRijIAAAAAAAAAAQBJjMyMWBUcQRScRi3SmoqLlb5VL6XK+l+4v8AiENCmrbMzVacJdRipNOSSu0rJu2tkWNIr6JYUWVHj6clGSzVcVLLllJQ2SVKMpRcc8n9LenK63Z2U/kl2GXEy7OtTd1GN80WpJpt2f8AitP+m562CN8DWo8xRowcZSjTxM3UrVJTjNRkoSjSnUy3ytRTlUku935aPkrYWEJuccPinKlUbpxhlyNw0jHbZ253V7Xue3NVUaOGvK8W0t4tpPTdaJoosLgM8JKvQpR2tGMYq63bdm7Xai7crbvc9BVOSsRXo8HG1OmlolCKS7sqNxqw30Q/pj7I2gAAAAAAgkAY2MiCQAAAAAAAAIYDIAkMADjxlO6KLEU90elqRuVeLwnMzRR0ZndRmVmJpunNp7PVeBuo1iwXEJm+MyqhXN0cQVFopo11JnF+8mMsQUbKsjkq7Eyqm7huH7SovywalJ8u5EV6CjG0YrokvRGYAAAAAAAAAEEkEgAAAAIAkAAQyCWYAZgIkCGjVUpm4iSA8/xXCJrXy6rwKCrSlDb5le2m/mj1XFI6Hm8bBShJS23102ZlSjTqPZerOungar/L6s+b/FfbUsipOos8pOUoSkrKysk09Cj+I6+Jh2SmsRh/4MJRU8TVcqib+u11a/erkn7/AIvL7YuEVbXzR9X+honhZR+qcV5nz7FV6a4MqrnWWInGFJZnOMFapeVRSvrJx0vfyPK/DdetKrTinOrBVM0m05WTVneT5d3UdnL7nw3hqrOX8RWg0nls73vpflt9z0NDDxhFRirJffvZU/CNJxwsbxy5pSklZK6b0ehdmp9jIACgAAAAAAAAAAAAAEMkhgSCCQIIykkgRYkAAQySGBWcU2Z5jFq8ZK19NF39T1uNo5kzzWOwrSettHr0MVY+e/GcaWVOWaCTd5KMW2rbXeq8jxXEZcPvHI685ZVncpaZ78rpP3PoHxXCs4rJTjValoskW46fVd7eR5vilDiMoUnKGHhTytQSnHNbNrf5tNTjHRaYqgpcGp1LZ6MamkUm5rWyvJxstej5lF8Izi68ezo9k1f5mpz9bNJeZfwjFcMs5OOLUr3yxlS3/NmSWnPXbY878Our+8LtJdrBPW0a0/CzTy/2LPKPv3whL/dortO0ak09Euzf5LffzLwovg2TeGXyKCU5Wat8y6vvvp5F6d/z4530IBBUZAgkAAAAAAAAAAABDJMWBIAAXJIAEgAAQySAMJxOLF4JSTTV01Z+BYEOJMHzX4h+DHac40o1YwTmoaubtraKa1fmfH+LcZp5uSSdoqUavyrps7H6mlSPD8f/AGQ4HGVZ1pKpSnUbc+ylHI5PeWVrRvuMcReq+E/7RxyqOdy6RUazX/kj6d+zb4NjjKX7049mlPLGpJVJOp+bInUaVtr9fAvcF+wjh0JKUnXqWteLqKMZeNlf0aPoWDwcKNOFKlBQp04qMIRVoxiuSLxDanC4aNOChBKMYqySNwBtEAACQAAAAAAAAAAAAAhgAAAAAAEgACGAAAAAhkEADMkAAAAIJ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g;base64,/9j/4AAQSkZJRgABAQAAAQABAAD/2wCEAAkGBhIQEBAPEBASEBANEBAPEBAQEBAQDw8OFBAVFBQSFBQXGyYeFxkjGRISIC8gIycpLCwsFR4xNTAqNSYrLCkBCQoKDgwMFw8PFCkYFBgpKSkpKSkpKSkpKSkpKSkpKSkpKSkpKSkpKSkpKSkpKSkpKSkpKSkwKSkpKSkpKSwsLP/AABEIAOEA4QMBIgACEQEDEQH/xAAcAAEAAgMBAQEAAAAAAAAAAAAAAQUCAwQGBwj/xAA+EAACAQIEAwYEAwYDCQAAAAAAAQIDEQQSITEFQVETYXGBkbEGIjKhQlLRBxQjQ3LBM4LwFiRic5OisuHx/8QAFwEBAQEBAAAAAAAAAAAAAAAAAAECA//EABsRAQEBAQEBAQEAAAAAAAAAAAABERIxIQJh/9oADAMBAAIRAxEAPwD7iAAAAAAAAAQ5ASQ5Gmdc56mKJo63VMHXOCWKOefEIrn6ajVWvbkquUr4pHvfka1xKfKF16E0ehjWM1IpoY7/AIZeGnuZridvwP1Q0xb3JuVK44lvB+Ukzvw2LjUV4vbdbNeKLqN5BIKIJIJAAACCQAIZJDJAAAAAAAAAAADGcrHHWxB013oVGJmShVxJy1MRzMJSNc9dOmpmq1yqSm+77G+ngW9Xy+wps3qo7W5fYikMPFcjdTgttF46HNKvFaOWvRamWZ9Ev6pfoB0VoxW0sz7lp6nPKRrlJ/nivCLZg4N/zH/02NGUo3OnhCaqq3R5vC362OONJfiqyt/y2XPC5Uo6Qnmk93LST8mILMAHRkAAAAAAAAYAAAAAAAAAAAADVWWhS4xF3V2KjGIlVXs1RfM3uN9OpwdlKUmnoo6PvfcYquiWKS0isz6IlUKlTd5V0RsoU0tkddOq1tzJg5qXCYrfXxOunhI7KJhOrbeSXma44yL0jeXhp7l+DsqYbKtbLuurnNNo0VsRPlTv/mRzSxVT8lvKP6k0dMjW4mlTqP8AFFeLivYsMFhFJpSqRfVJq7AuuH1XKnCUt2vWztc6TGnFJJLRJWSMjqyAAAAAAAAMBgAAAAAAAAAAAMKi0KnGRLeexV41Eqq7+1zRF3Z0NHBWozvlW35u79TFV0TxMYd76Lc1OtVn9Kyr0NmHwqWu76s7qVRLlcg4IcJk9ZSOiHCoLfU6u0ZDq23aQyCFgla+W682YOmlyXojKeNzfjlLuV2jnlUfKnJ+LSL8CaNeQ2KlVe1OK8Zo30eG1H9TgvC7ILThNZyp/Nq4txu92lt7naacLQUIqK/+vqbjpGQAFAAAAABDJIJAAAAAAAAAAACJFXjUWcitxjJVVxzOd2dJx16UlouezOdVvzJatmqeO5Rjd9/6GNLC3+p3LChRit/1IK9KtPql6GyPCZP6pFj2i5Dtki8jijwePNv2M1gYLa/qzrnj1ayUV5XZzSrX5+iGQap4ePT7s1qklqtH3aG9U5PaEn6Jfc2QwE3vFR8ZJ+wFrwnEOcPm1cXlb69GdpzYGgoRyrxb6s6TpPGQAFAAAAAAAAAAAAAAAAAAARIrcbEsznr0bkoo76mmtUu+5HfXwrRVYiLTsYrTbntqa5Y5clf/AF1FLDX319jHFwa6NdGZ0ap8Ql3L7mqeKl1fsa8q719zroUVvuu8no0RUpcm/Y6aeCq9XH/M/ZHfSmktF59DdTrL8Sv52NcjhVKpH+bL39zNYuqv5jfio/oba0rvSyRrjSb2V33JsC54Zi+0jrpKOjtt3M7jh4ZhXCLv9Und93RHcdJ4yAEFEggkAAAAAAAAAAAAAAAAARYkAYSppnJi+FxmujWzO4EwUM8FOnvHMusdfsV3EK6t/bmeqq7FLjqSlo0n4pGLFeXdbWxcYOGZLwRoqcKjyVvBssOGR1fdGJJFRLDTva6itNd2W1Lg9NbqUn1lJ6+S0NWMleUfGC9izRqRGFPCQjtCK8kbMpJJtEJEgADFmRFgCJIRIAAAQSQSAAAAhkgAAAAAAAGM2BLkYOqjhxOKscrxbJosK+IKytK5hPFLr/cxUr8n6EVFiOGSV3dpaL2M3Tk9lr32FPCyW0Y+v/omDqr1FnjqvqjzXcWMapSVcNN7Rguju/0MqHaxVpWlbZqT280UXymZXKmnj7fUn5WZ0Q4tT5tx8Yu3qXUdxJCYKJAAAAAAABBJBIAAAAAAAAAAADCpsZmFQClxz1K6vP5XzfJIsseiqxdZQg5SdlHV8zCsaKl0ivGTfsjvo031XozjoO5203ppvyvtcqOqFN9fsbI0n1+x4uOB4hNr5qsFTjFtyrNSqVrw7TIlLLbSeXMnDW1kbMNwrG2p5lVuqU4yvWX+M8lp64h6fVr/ANqN4mvaKi+r9DVOg1zfoUGHwGMi6sZt1Y1KdGnCp2yi45FG8pRf4nqm47tX5jC8HqUsRCdr012l/wCIpKLdWq4u0pX+iVNaJ7WexMVbVIf6scdaD7jrxn0Tu7LLK7W6VnqjyqqKS/g41Ws5RcnLWNrK+Z2e6vZLfwsH0TCyvCD6xj7G05+Hp9lSu7vs4Xa5vKtTpAAAAAAABAEGRijIAAAAAAAAAAQBJjMyMWBUcQRScRi3SmoqLlb5VL6XK+l+4v8AiENCmrbMzVacJdRipNOSSu0rJu2tkWNIr6JYUWVHj6clGSzVcVLLllJQ2SVKMpRcc8n9LenK63Z2U/kl2GXEy7OtTd1GN80WpJpt2f8AitP+m562CN8DWo8xRowcZSjTxM3UrVJTjNRkoSjSnUy3ytRTlUku935aPkrYWEJuccPinKlUbpxhlyNw0jHbZ253V7Xue3NVUaOGvK8W0t4tpPTdaJoosLgM8JKvQpR2tGMYq63bdm7Xai7crbvc9BVOSsRXo8HG1OmlolCKS7sqNxqw30Q/pj7I2gAAAAAAgkAY2MiCQAAAAAAAAIYDIAkMADjxlO6KLEU90elqRuVeLwnMzRR0ZndRmVmJpunNp7PVeBuo1iwXEJm+MyqhXN0cQVFopo11JnF+8mMsQUbKsjkq7Eyqm7huH7SovywalJ8u5EV6CjG0YrokvRGYAAAAAAAAAEEkEgAAAAIAkAAQyCWYAZgIkCGjVUpm4iSA8/xXCJrXy6rwKCrSlDb5le2m/mj1XFI6Hm8bBShJS23102ZlSjTqPZerOungar/L6s+b/FfbUsipOos8pOUoSkrKysk09Cj+I6+Jh2SmsRh/4MJRU8TVcqib+u11a/erkn7/AIvL7YuEVbXzR9X+honhZR+qcV5nz7FV6a4MqrnWWInGFJZnOMFapeVRSvrJx0vfyPK/DdetKrTinOrBVM0m05WTVneT5d3UdnL7nw3hqrOX8RWg0nls73vpflt9z0NDDxhFRirJffvZU/CNJxwsbxy5pSklZK6b0ehdmp9jIACgAAAAAAAAAAAAAEMkhgSCCQIIykkgRYkAAQySGBWcU2Z5jFq8ZK19NF39T1uNo5kzzWOwrSettHr0MVY+e/GcaWVOWaCTd5KMW2rbXeq8jxXEZcPvHI685ZVncpaZ78rpP3PoHxXCs4rJTjValoskW46fVd7eR5vilDiMoUnKGHhTytQSnHNbNrf5tNTjHRaYqgpcGp1LZ6MamkUm5rWyvJxstej5lF8Izi68ezo9k1f5mpz9bNJeZfwjFcMs5OOLUr3yxlS3/NmSWnPXbY878Our+8LtJdrBPW0a0/CzTy/2LPKPv3whL/dortO0ak09Euzf5LffzLwovg2TeGXyKCU5Wat8y6vvvp5F6d/z4530IBBUZAgkAAAAAAAAAAABDJMWBIAAXJIAEgAAQySAMJxOLF4JSTTV01Z+BYEOJMHzX4h+DHac40o1YwTmoaubtraKa1fmfH+LcZp5uSSdoqUavyrps7H6mlSPD8f/AGQ4HGVZ1pKpSnUbc+ylHI5PeWVrRvuMcReq+E/7RxyqOdy6RUazX/kj6d+zb4NjjKX7049mlPLGpJVJOp+bInUaVtr9fAvcF+wjh0JKUnXqWteLqKMZeNlf0aPoWDwcKNOFKlBQp04qMIRVoxiuSLxDanC4aNOChBKMYqySNwBtEAACQAAAAAAAAAAAAAhgAAAAAAEgACGAAAAAhkEADMkAAAAIJ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t3.gstatic.com/images?q=tbn:ANd9GcRvhkAggdaKRhTic_MVaeDHg9-y5ZwJNNYEfYLdknV7kA5WxXH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41" y="3124200"/>
            <a:ext cx="1074175" cy="1447800"/>
          </a:xfrm>
          <a:prstGeom prst="rect">
            <a:avLst/>
          </a:prstGeom>
          <a:noFill/>
        </p:spPr>
      </p:pic>
      <p:pic>
        <p:nvPicPr>
          <p:cNvPr id="3086" name="Picture 14" descr="http://t2.gstatic.com/images?q=tbn:ANd9GcT4GpBfGIX3GgHLWsUwuh7rIjBA4zMSWmWLwbR4buZ_5xLeDw8ciSnRbJ6K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328" y="4953000"/>
            <a:ext cx="1371599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C3439348-F530-4735-9738-16F454373953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Promoting Renewable Energy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7244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Distributional surcharges </a:t>
            </a:r>
            <a:r>
              <a:rPr lang="en-US" dirty="0" smtClean="0"/>
              <a:t>are small charges levied on all utility customers to help finance research and development of renewable energy.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 renewable portfolio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is a state mandated minimum percentage of energy that utilities must get from renewable sources.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Green pricing </a:t>
            </a:r>
            <a:r>
              <a:rPr lang="en-US" dirty="0" smtClean="0"/>
              <a:t>is the practice of some electricity suppliers offering plans (at a premium) that only use renewable sources for electricity.</a:t>
            </a:r>
          </a:p>
        </p:txBody>
      </p:sp>
      <p:pic>
        <p:nvPicPr>
          <p:cNvPr id="3074" name="Picture 2" descr="http://www.pge.com/web/includes/images/shared/myaccount/explanationofbill/billinserts/power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19500" cy="36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5964" y="5237924"/>
            <a:ext cx="3678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California has enacted a 33 percent renewable portfolio standard set for 2020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1447800"/>
          </a:xfrm>
        </p:spPr>
        <p:txBody>
          <a:bodyPr/>
          <a:lstStyle/>
          <a:p>
            <a:r>
              <a:rPr lang="en-US" dirty="0" smtClean="0"/>
              <a:t>Deep-ocean drilling of oil and hydraulic fracturing of natural gas are examples of resource extraction that would not have been economically viable in the past.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graphics8.nytimes.com/images/2013/02/07/business/global/07green-pic/07green-pic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63669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wer-eng.com/content/pe/en/articles/2013/07/groups-to-research-hydraulic-fracturing-water-treatment-systems/_jcr_content/leftcolumn/article/thumbnailimage.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625"/>
            <a:ext cx="3714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</p:spPr>
        <p:txBody>
          <a:bodyPr/>
          <a:lstStyle/>
          <a:p>
            <a:fld id="{C3439348-F530-4735-9738-16F454373953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Promoting Renewable Energy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energy star program </a:t>
            </a:r>
            <a:r>
              <a:rPr lang="en-US" dirty="0" smtClean="0"/>
              <a:t>is a federal initiative to promote and provide incentives for purchasing more efficient devices and appliances.</a:t>
            </a:r>
          </a:p>
        </p:txBody>
      </p:sp>
      <p:pic>
        <p:nvPicPr>
          <p:cNvPr id="54274" name="Picture 2" descr="http://upload.wikimedia.org/wikipedia/commons/thumb/7/73/Energy_Star_logo.svg/200px-Energy_Star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657600"/>
            <a:ext cx="1905000" cy="1952625"/>
          </a:xfrm>
          <a:prstGeom prst="rect">
            <a:avLst/>
          </a:prstGeom>
          <a:noFill/>
        </p:spPr>
      </p:pic>
      <p:pic>
        <p:nvPicPr>
          <p:cNvPr id="27650" name="Picture 2" descr="http://media.cleveland.com/business_impact/photo/whirlpool-washerjpg-17cfac7dfb6bb944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" y="2733674"/>
            <a:ext cx="41148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412992"/>
            <a:ext cx="685800" cy="457200"/>
          </a:xfrm>
          <a:prstGeom prst="rect">
            <a:avLst/>
          </a:prstGeom>
          <a:noFill/>
        </p:spPr>
        <p:txBody>
          <a:bodyPr/>
          <a:lstStyle/>
          <a:p>
            <a:fld id="{9A58411A-73AB-466B-915C-E5CBA995769E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4953000"/>
          </a:xfrm>
        </p:spPr>
        <p:txBody>
          <a:bodyPr/>
          <a:lstStyle/>
          <a:p>
            <a:r>
              <a:rPr lang="en-US" dirty="0" smtClean="0"/>
              <a:t>Energy conservation tends to be highly tied to consumer prices.</a:t>
            </a:r>
          </a:p>
          <a:p>
            <a:pPr lvl="1"/>
            <a:r>
              <a:rPr lang="en-US" dirty="0" smtClean="0"/>
              <a:t>In response to 1970’s oil prices, average U.S. automobile gas-mileage increased from 13 mpg in 1975 to 28.8 mpg in 1988.</a:t>
            </a:r>
          </a:p>
        </p:txBody>
      </p:sp>
      <p:pic>
        <p:nvPicPr>
          <p:cNvPr id="28674" name="Picture 2" descr="http://www.cleanmpg.com/photos/data/2/EPA_FE_--_1975_-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477000" cy="43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477000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9A58411A-73AB-466B-915C-E5CBA995769E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4953000"/>
          </a:xfrm>
        </p:spPr>
        <p:txBody>
          <a:bodyPr/>
          <a:lstStyle/>
          <a:p>
            <a:r>
              <a:rPr lang="en-US" dirty="0" smtClean="0"/>
              <a:t>Falling fuel prices in the 1980s-early 2000s discouraged further improvements in fuel economy.</a:t>
            </a:r>
          </a:p>
          <a:p>
            <a:r>
              <a:rPr lang="en-US" dirty="0" smtClean="0"/>
              <a:t>The recent popularity </a:t>
            </a:r>
            <a:r>
              <a:rPr lang="en-US" dirty="0"/>
              <a:t>of smaller cars, hybrid cars, and electric </a:t>
            </a:r>
            <a:r>
              <a:rPr lang="en-US" dirty="0" smtClean="0"/>
              <a:t>cars has improved average MPG again.</a:t>
            </a:r>
            <a:endParaRPr lang="en-US" dirty="0"/>
          </a:p>
        </p:txBody>
      </p:sp>
      <p:pic>
        <p:nvPicPr>
          <p:cNvPr id="28674" name="Picture 2" descr="http://www.cleanmpg.com/photos/data/2/EPA_FE_--_1975_-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382512" cy="42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0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extraction, transport, and burning of fossil fuels is also a highly polluting process.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pic>
        <p:nvPicPr>
          <p:cNvPr id="2050" name="Picture 2" descr="http://graphics8.nytimes.com/images/2008/01/23/world/23beijing2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286000"/>
            <a:ext cx="710045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0725" y="1143000"/>
            <a:ext cx="3038475" cy="4755261"/>
          </a:xfrm>
        </p:spPr>
        <p:txBody>
          <a:bodyPr/>
          <a:lstStyle/>
          <a:p>
            <a:r>
              <a:rPr lang="en-US" dirty="0" smtClean="0"/>
              <a:t>Fossil fuels have a lot of modern applications.  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Fuel for transportation</a:t>
            </a:r>
          </a:p>
          <a:p>
            <a:pPr lvl="1"/>
            <a:r>
              <a:rPr lang="en-US" dirty="0" smtClean="0"/>
              <a:t>Heat</a:t>
            </a:r>
          </a:p>
          <a:p>
            <a:r>
              <a:rPr lang="en-US" dirty="0" smtClean="0"/>
              <a:t>The strategies for replacing them is going to vary for each.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5724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3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4114800"/>
          </a:xfrm>
        </p:spPr>
        <p:txBody>
          <a:bodyPr/>
          <a:lstStyle/>
          <a:p>
            <a:r>
              <a:rPr lang="en-US" dirty="0" smtClean="0"/>
              <a:t>Electricity works by passing electrons from a power source through a series of wires, called a circuit. </a:t>
            </a:r>
          </a:p>
          <a:p>
            <a:pPr lvl="1"/>
            <a:r>
              <a:rPr lang="en-US" dirty="0" smtClean="0"/>
              <a:t>Within the circuit there are devices that use the energy released by the electrons to do work (as light, heat,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5122" name="Picture 2" descr="http://www.pirate4x4.com/tech/billavista/Wiring/Part1/images/lamp_circ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678424" cy="35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Electric power is measured in </a:t>
            </a:r>
            <a:r>
              <a:rPr lang="en-US" dirty="0" smtClean="0">
                <a:solidFill>
                  <a:srgbClr val="FFFF00"/>
                </a:solidFill>
              </a:rPr>
              <a:t>watts</a:t>
            </a:r>
            <a:r>
              <a:rPr lang="en-US" dirty="0" smtClean="0"/>
              <a:t>, the rate at which electrons </a:t>
            </a:r>
            <a:r>
              <a:rPr lang="en-US" dirty="0" smtClean="0"/>
              <a:t>moving through a circuit are doing work.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standard incandescent </a:t>
            </a:r>
            <a:br>
              <a:rPr lang="en-US" dirty="0" smtClean="0"/>
            </a:br>
            <a:r>
              <a:rPr lang="en-US" dirty="0" smtClean="0"/>
              <a:t>light bulb consumes 60W </a:t>
            </a:r>
            <a:br>
              <a:rPr lang="en-US" dirty="0" smtClean="0"/>
            </a:br>
            <a:r>
              <a:rPr lang="en-US" dirty="0" smtClean="0"/>
              <a:t>of power.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medium-sized car will </a:t>
            </a:r>
            <a:br>
              <a:rPr lang="en-US" dirty="0" smtClean="0"/>
            </a:br>
            <a:r>
              <a:rPr lang="en-US" dirty="0" smtClean="0"/>
              <a:t>consume about 100,000W.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100" name="Picture 4" descr="http://www.cars.com/crp/buyingGuides/images/segments/Sed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0956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lobalwarmingart.com/images/d/d9/Incandescent_Light_Bul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1905000"/>
            <a:ext cx="914400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15000"/>
          </a:xfrm>
        </p:spPr>
        <p:txBody>
          <a:bodyPr/>
          <a:lstStyle/>
          <a:p>
            <a:r>
              <a:rPr lang="en-US" dirty="0" smtClean="0"/>
              <a:t>Electricity consumption is measured in </a:t>
            </a:r>
            <a:r>
              <a:rPr lang="en-US" dirty="0" smtClean="0">
                <a:solidFill>
                  <a:srgbClr val="FFFF00"/>
                </a:solidFill>
              </a:rPr>
              <a:t>kilowatt-hours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includes both power and running-time.</a:t>
            </a:r>
          </a:p>
          <a:p>
            <a:pPr lvl="1"/>
            <a:r>
              <a:rPr lang="en-US" dirty="0" smtClean="0"/>
              <a:t>The charge per kilowatt-hour in this bill is 10.7 cents.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2094"/>
            <a:ext cx="7457198" cy="45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11310</TotalTime>
  <Words>1556</Words>
  <Application>Microsoft Office PowerPoint</Application>
  <PresentationFormat>On-screen Show (4:3)</PresentationFormat>
  <Paragraphs>176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Paper</vt:lpstr>
      <vt:lpstr>Renewable Energy</vt:lpstr>
      <vt:lpstr>Nonrenewable Energy</vt:lpstr>
      <vt:lpstr>Dwindling Supplies</vt:lpstr>
      <vt:lpstr>PowerPoint Presentation</vt:lpstr>
      <vt:lpstr>Pollution</vt:lpstr>
      <vt:lpstr>PowerPoint Presentation</vt:lpstr>
      <vt:lpstr>Electricity</vt:lpstr>
      <vt:lpstr>PowerPoint Presentation</vt:lpstr>
      <vt:lpstr>PowerPoint Presentation</vt:lpstr>
      <vt:lpstr>PowerPoint Presentation</vt:lpstr>
      <vt:lpstr>Renewable Electricity</vt:lpstr>
      <vt:lpstr>Hydropower</vt:lpstr>
      <vt:lpstr>PowerPoint Presentation</vt:lpstr>
      <vt:lpstr>PowerPoint Presentation</vt:lpstr>
      <vt:lpstr>PowerPoint Presentation</vt:lpstr>
      <vt:lpstr>Wind Energy</vt:lpstr>
      <vt:lpstr>PowerPoint Presentation</vt:lpstr>
      <vt:lpstr>PowerPoint Presentation</vt:lpstr>
      <vt:lpstr>PowerPoint Presentation</vt:lpstr>
      <vt:lpstr>PowerPoint Presentation</vt:lpstr>
      <vt:lpstr>Geothermal Energy</vt:lpstr>
      <vt:lpstr>Solar Energy</vt:lpstr>
      <vt:lpstr>PowerPoint Presentation</vt:lpstr>
      <vt:lpstr>PowerPoint Presentation</vt:lpstr>
      <vt:lpstr>Geography</vt:lpstr>
      <vt:lpstr>PowerPoint Presentation</vt:lpstr>
      <vt:lpstr>PowerPoint Presentation</vt:lpstr>
      <vt:lpstr>PowerPoint Presentation</vt:lpstr>
      <vt:lpstr>PowerPoint Presentation</vt:lpstr>
      <vt:lpstr>Heat</vt:lpstr>
      <vt:lpstr>Biomass</vt:lpstr>
      <vt:lpstr>Solar Heating</vt:lpstr>
      <vt:lpstr>PowerPoint Presentation</vt:lpstr>
      <vt:lpstr>Transportation</vt:lpstr>
      <vt:lpstr>Alternative Fuels</vt:lpstr>
      <vt:lpstr>PowerPoint Presentation</vt:lpstr>
      <vt:lpstr>PowerPoint Presentation</vt:lpstr>
      <vt:lpstr>Energy Conversion Efficiencies</vt:lpstr>
      <vt:lpstr>Promoting Renewable Energy</vt:lpstr>
      <vt:lpstr>Promoting Renewable Energy</vt:lpstr>
      <vt:lpstr>PowerPoint Presentation</vt:lpstr>
      <vt:lpstr>PowerPoint Presentation</vt:lpstr>
    </vt:vector>
  </TitlesOfParts>
  <Company>CCSN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CCSN</dc:creator>
  <cp:lastModifiedBy>James Dauray</cp:lastModifiedBy>
  <cp:revision>223</cp:revision>
  <dcterms:created xsi:type="dcterms:W3CDTF">2002-01-16T22:44:40Z</dcterms:created>
  <dcterms:modified xsi:type="dcterms:W3CDTF">2014-04-17T12:05:20Z</dcterms:modified>
</cp:coreProperties>
</file>