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43" r:id="rId2"/>
    <p:sldId id="542" r:id="rId3"/>
    <p:sldId id="553" r:id="rId4"/>
    <p:sldId id="540" r:id="rId5"/>
    <p:sldId id="543" r:id="rId6"/>
    <p:sldId id="541" r:id="rId7"/>
    <p:sldId id="550" r:id="rId8"/>
    <p:sldId id="544" r:id="rId9"/>
    <p:sldId id="545" r:id="rId10"/>
    <p:sldId id="502" r:id="rId11"/>
    <p:sldId id="505" r:id="rId12"/>
    <p:sldId id="546" r:id="rId13"/>
    <p:sldId id="413" r:id="rId14"/>
    <p:sldId id="504" r:id="rId15"/>
    <p:sldId id="511" r:id="rId16"/>
    <p:sldId id="517" r:id="rId17"/>
    <p:sldId id="547" r:id="rId18"/>
    <p:sldId id="514" r:id="rId19"/>
    <p:sldId id="549" r:id="rId20"/>
    <p:sldId id="548" r:id="rId21"/>
    <p:sldId id="521" r:id="rId22"/>
    <p:sldId id="522" r:id="rId23"/>
    <p:sldId id="523" r:id="rId24"/>
    <p:sldId id="525" r:id="rId25"/>
    <p:sldId id="536" r:id="rId26"/>
    <p:sldId id="534" r:id="rId27"/>
    <p:sldId id="526" r:id="rId28"/>
    <p:sldId id="496" r:id="rId29"/>
    <p:sldId id="497" r:id="rId30"/>
    <p:sldId id="527" r:id="rId31"/>
    <p:sldId id="528" r:id="rId32"/>
    <p:sldId id="529" r:id="rId33"/>
    <p:sldId id="530" r:id="rId34"/>
    <p:sldId id="531" r:id="rId35"/>
    <p:sldId id="554" r:id="rId36"/>
    <p:sldId id="429" r:id="rId37"/>
    <p:sldId id="551" r:id="rId38"/>
    <p:sldId id="430" r:id="rId39"/>
    <p:sldId id="552" r:id="rId40"/>
    <p:sldId id="533" r:id="rId4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2E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21" autoAdjust="0"/>
    <p:restoredTop sz="90929"/>
  </p:normalViewPr>
  <p:slideViewPr>
    <p:cSldViewPr>
      <p:cViewPr varScale="1">
        <p:scale>
          <a:sx n="70" d="100"/>
          <a:sy n="70" d="100"/>
        </p:scale>
        <p:origin x="25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FDA4B96F-8155-4A2E-9DF0-FDF05F20F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2F22-EE0E-44DB-8CA6-630F89F52912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6D20F-6A3A-496D-9CEF-8EF2201F7D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D1A9-4971-4B64-8D7E-0DCDE0BD0B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8A82-46C7-47EE-8F23-CEDDE7A7CD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495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231638-9090-4C10-9727-D0CD5A531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06400" y="152400"/>
            <a:ext cx="11379200" cy="990600"/>
          </a:xfrm>
        </p:spPr>
        <p:txBody>
          <a:bodyPr rtlCol="0" anchor="b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01B4-99D7-48E0-889E-D6475639C4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556A-82BD-4BC2-A68A-CE580D93A3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AEED-9517-4A85-BBB4-F8826C459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128D7-70DC-4CFD-A428-1D6CE5A51E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1A1A5-DC0A-48E1-93E0-96DDEB5588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78274E-D237-4330-BE16-1739CFB1B6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B28BB-F063-41C6-9D3A-EDAB25152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357811" y="6400800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="1" baseline="0">
                <a:solidFill>
                  <a:schemeClr val="tx2"/>
                </a:solidFill>
              </a:defRPr>
            </a:lvl1pPr>
          </a:lstStyle>
          <a:p>
            <a:fld id="{5DBA829F-A981-424F-8A4A-9A7532D59F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utoUpdateAnimBg="0"/>
    </p:bld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6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6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1drv.ms/v/s!AgTwIH6-6UmXyRxTuc8sZybEVcu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1drv.ms/v/s!AgTwIH6-6UmXySgSLKh0frHEyNG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1drv.ms/v/s!AgTwIH6-6UmXguwuWenNdZEgEEHwV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457200"/>
            <a:ext cx="8534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Nuclear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23703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“Nuclear power is a hell of a way to boil water</a:t>
            </a:r>
            <a:r>
              <a:rPr lang="en-US" sz="1800" dirty="0" smtClean="0">
                <a:latin typeface="+mn-lt"/>
              </a:rPr>
              <a:t>.”     - </a:t>
            </a:r>
            <a:r>
              <a:rPr lang="en-US" sz="1800" dirty="0">
                <a:latin typeface="+mn-lt"/>
              </a:rPr>
              <a:t>Albert Einstein</a:t>
            </a:r>
          </a:p>
        </p:txBody>
      </p:sp>
      <p:pic>
        <p:nvPicPr>
          <p:cNvPr id="2050" name="Picture 2" descr="Image result for nuclear reactor 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7696200" cy="51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851400" cy="4953000"/>
          </a:xfrm>
        </p:spPr>
        <p:txBody>
          <a:bodyPr/>
          <a:lstStyle/>
          <a:p>
            <a:r>
              <a:rPr lang="en-US" dirty="0" smtClean="0"/>
              <a:t>On May 7, 1945, 108 tons of TNT stacked and threaded with radioactive material was </a:t>
            </a:r>
            <a:r>
              <a:rPr lang="en-US" dirty="0" smtClean="0">
                <a:hlinkClick r:id="rId2"/>
              </a:rPr>
              <a:t>detonated</a:t>
            </a:r>
            <a:r>
              <a:rPr lang="en-US" dirty="0" smtClean="0"/>
              <a:t> in the White Sands desert in New Mexico.</a:t>
            </a:r>
          </a:p>
          <a:p>
            <a:pPr lvl="1"/>
            <a:r>
              <a:rPr lang="en-US" dirty="0" smtClean="0"/>
              <a:t>This 0.1 kiloton explosion was meant to calibrate the instruments that would measure the actual nuclear bombs to be tested later.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100 Ton Test</a:t>
            </a:r>
            <a:endParaRPr lang="en-US" dirty="0"/>
          </a:p>
        </p:txBody>
      </p:sp>
      <p:pic>
        <p:nvPicPr>
          <p:cNvPr id="1026" name="Picture 2" descr="http://thebulletin.org/sites/default/files/styles/scale_width_700px/public/01%20-%20100%20ton%20test.png?itok=l5E7eej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37" y="990600"/>
            <a:ext cx="607430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nuclear test detonation, code-named “Trinity”, was conducted in the New Mexico desert in 1945.</a:t>
            </a:r>
          </a:p>
          <a:p>
            <a:r>
              <a:rPr lang="en-US" dirty="0" smtClean="0"/>
              <a:t>Following the explosion, a radioactive green glass now called “</a:t>
            </a:r>
            <a:r>
              <a:rPr lang="en-US" dirty="0" err="1" smtClean="0"/>
              <a:t>Trinitite</a:t>
            </a:r>
            <a:r>
              <a:rPr lang="en-US" dirty="0" smtClean="0"/>
              <a:t>” was found on the desert floor.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Trinity</a:t>
            </a:r>
            <a:endParaRPr lang="en-US" dirty="0"/>
          </a:p>
        </p:txBody>
      </p:sp>
      <p:pic>
        <p:nvPicPr>
          <p:cNvPr id="7170" name="Picture 2" descr="http://static.guim.co.uk/sys-images/Guardian/About/General/2013/6/12/1371043055852/trinitite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19500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pload.wikimedia.org/wikipedia/commons/thumb/7/71/Trinitite-detail2.jpg/300px-Trinitite-detai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195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379200" cy="5867400"/>
          </a:xfrm>
        </p:spPr>
        <p:txBody>
          <a:bodyPr/>
          <a:lstStyle/>
          <a:p>
            <a:r>
              <a:rPr lang="en-US" dirty="0" smtClean="0"/>
              <a:t>Fission bombs like trinity had three components: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critical mass</a:t>
            </a:r>
            <a:r>
              <a:rPr lang="en-US" dirty="0" smtClean="0"/>
              <a:t>, meaning </a:t>
            </a:r>
            <a:r>
              <a:rPr lang="en-US" dirty="0" smtClean="0"/>
              <a:t>a cluster of fuel (uranium </a:t>
            </a:r>
            <a:r>
              <a:rPr lang="en-US" dirty="0" smtClean="0"/>
              <a:t>or plutonium) </a:t>
            </a:r>
            <a:r>
              <a:rPr lang="en-US" dirty="0" smtClean="0"/>
              <a:t>with enough concentration </a:t>
            </a:r>
            <a:r>
              <a:rPr lang="en-US" dirty="0" smtClean="0"/>
              <a:t>of </a:t>
            </a:r>
            <a:r>
              <a:rPr lang="en-US" dirty="0" smtClean="0"/>
              <a:t>neutrons to </a:t>
            </a:r>
            <a:r>
              <a:rPr lang="en-US" dirty="0" smtClean="0"/>
              <a:t>sustain a fission reaction.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neutron generator </a:t>
            </a:r>
            <a:r>
              <a:rPr lang="en-US" dirty="0" smtClean="0"/>
              <a:t>that will generate the initial neutrons needed to start the reaction.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bullet</a:t>
            </a:r>
            <a:r>
              <a:rPr lang="en-US" dirty="0" smtClean="0"/>
              <a:t> that is released at a certain altitude (before impact with the ground) to trigger the neutron generator 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2" name="Picture 2" descr="Image result for fission bomb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194957"/>
            <a:ext cx="6953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228600"/>
            <a:ext cx="11379200" cy="5867400"/>
          </a:xfrm>
        </p:spPr>
        <p:txBody>
          <a:bodyPr/>
          <a:lstStyle/>
          <a:p>
            <a:r>
              <a:rPr lang="en-US" dirty="0" smtClean="0"/>
              <a:t>Two atomic bombs were dropped during World War II – over the cities of Hiroshima and Nagasaki, Japan. </a:t>
            </a:r>
          </a:p>
          <a:p>
            <a:pPr lvl="1"/>
            <a:r>
              <a:rPr lang="en-US" dirty="0" smtClean="0"/>
              <a:t>Each had yields of 15-21 kilotons of TNT.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11FD58-9DCC-4AB1-B5BD-294037B7CB6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2050" name="Picture 2" descr="http://inapcache.boston.com/universal/site_graphics/blogs/bigpicture/hiroshima_08_05/h13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18" y="2126829"/>
            <a:ext cx="6096000" cy="42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06159" y="635184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Hiroshima, March 1946.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World War 2, additional nuclear weapons testing was moved to part of the Marshall Islands, called the Bikini Atoll (11°N, 165°E).</a:t>
            </a:r>
          </a:p>
          <a:p>
            <a:pPr lvl="1"/>
            <a:r>
              <a:rPr lang="en-US" dirty="0" smtClean="0"/>
              <a:t>This testing was codenamed “Operation Crossroads.”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Nuclear </a:t>
            </a: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8194" name="Picture 2" descr="https://www.bikiniatoll.com/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30335"/>
            <a:ext cx="24955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5/5d/Bikini_2244493428_13643c650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5486"/>
            <a:ext cx="533062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379200" cy="6477000"/>
          </a:xfrm>
        </p:spPr>
        <p:txBody>
          <a:bodyPr>
            <a:normAutofit/>
          </a:bodyPr>
          <a:lstStyle/>
          <a:p>
            <a:r>
              <a:rPr lang="en-US" dirty="0" smtClean="0"/>
              <a:t>Two nuclear devices were detonated at sea as part of </a:t>
            </a:r>
            <a:r>
              <a:rPr lang="en-US" dirty="0" smtClean="0">
                <a:hlinkClick r:id="rId2"/>
              </a:rPr>
              <a:t>Operation Crossroads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purpose was to study the effects of a nuclear blast on an armada of naval ships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Different species of lab </a:t>
            </a:r>
            <a:r>
              <a:rPr lang="en-US" dirty="0" smtClean="0"/>
              <a:t>animals </a:t>
            </a:r>
            <a:r>
              <a:rPr lang="en-US" dirty="0"/>
              <a:t>were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placed on </a:t>
            </a:r>
            <a:r>
              <a:rPr lang="en-US" dirty="0"/>
              <a:t>several ships, to test </a:t>
            </a:r>
            <a:br>
              <a:rPr lang="en-US" dirty="0"/>
            </a:br>
            <a:r>
              <a:rPr lang="en-US" dirty="0"/>
              <a:t>for radiation sickness and</a:t>
            </a:r>
            <a:br>
              <a:rPr lang="en-US" dirty="0"/>
            </a:br>
            <a:r>
              <a:rPr lang="en-US" dirty="0"/>
              <a:t>burns following the blast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The first blast, called Shot Able, was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dropped </a:t>
            </a:r>
            <a:r>
              <a:rPr lang="en-US" dirty="0" smtClean="0"/>
              <a:t>from a plane.  The second,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Shot </a:t>
            </a:r>
            <a:r>
              <a:rPr lang="en-US" dirty="0" smtClean="0"/>
              <a:t>Baker, was detonated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underwater</a:t>
            </a:r>
            <a:r>
              <a:rPr lang="en-US" dirty="0" smtClean="0"/>
              <a:t>, </a:t>
            </a:r>
            <a:r>
              <a:rPr lang="en-US" dirty="0" smtClean="0"/>
              <a:t>beneath </a:t>
            </a:r>
            <a:r>
              <a:rPr lang="en-US" dirty="0" smtClean="0"/>
              <a:t>the ships.</a:t>
            </a:r>
          </a:p>
          <a:p>
            <a:r>
              <a:rPr lang="en-US" dirty="0" smtClean="0"/>
              <a:t>A third blast was planned, but </a:t>
            </a:r>
            <a:br>
              <a:rPr lang="en-US" dirty="0" smtClean="0"/>
            </a:br>
            <a:r>
              <a:rPr lang="en-US" dirty="0" smtClean="0"/>
              <a:t>cancelled due to the damage</a:t>
            </a:r>
            <a:br>
              <a:rPr lang="en-US" dirty="0" smtClean="0"/>
            </a:br>
            <a:r>
              <a:rPr lang="en-US" dirty="0" smtClean="0"/>
              <a:t>caused by Shot Baker.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http://upload.wikimedia.org/wikipedia/commons/4/42/Crossroads_Gathering_Pea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5562600" cy="45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480800" cy="5867400"/>
          </a:xfrm>
        </p:spPr>
        <p:txBody>
          <a:bodyPr/>
          <a:lstStyle/>
          <a:p>
            <a:r>
              <a:rPr lang="en-US" dirty="0"/>
              <a:t>Glenn Seaborg, </a:t>
            </a:r>
            <a:r>
              <a:rPr lang="en-US" dirty="0" smtClean="0"/>
              <a:t>chairman </a:t>
            </a:r>
            <a:r>
              <a:rPr lang="en-US" dirty="0"/>
              <a:t>of </a:t>
            </a:r>
            <a:r>
              <a:rPr lang="en-US" dirty="0" smtClean="0"/>
              <a:t>the Atomic </a:t>
            </a:r>
            <a:r>
              <a:rPr lang="en-US" dirty="0"/>
              <a:t>Energy </a:t>
            </a:r>
            <a:r>
              <a:rPr lang="en-US" dirty="0" smtClean="0"/>
              <a:t>Commission</a:t>
            </a:r>
            <a:r>
              <a:rPr lang="en-US" dirty="0"/>
              <a:t>, called </a:t>
            </a:r>
            <a:r>
              <a:rPr lang="en-US" dirty="0" smtClean="0"/>
              <a:t>Baker </a:t>
            </a:r>
            <a:r>
              <a:rPr lang="en-US" dirty="0"/>
              <a:t>“the world’s </a:t>
            </a:r>
            <a:r>
              <a:rPr lang="en-US" dirty="0" smtClean="0"/>
              <a:t>first </a:t>
            </a:r>
            <a:r>
              <a:rPr lang="en-US" dirty="0"/>
              <a:t>nuclear </a:t>
            </a:r>
            <a:r>
              <a:rPr lang="en-US" dirty="0" smtClean="0"/>
              <a:t>disaster” due to the heavy contamination of fallout.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Radioactive fallout </a:t>
            </a:r>
            <a:r>
              <a:rPr lang="en-US" dirty="0" smtClean="0"/>
              <a:t>is radioactive material that is propelled into the atmosphere following a nuclear blast.</a:t>
            </a:r>
          </a:p>
          <a:p>
            <a:pPr lvl="1"/>
            <a:r>
              <a:rPr lang="en-US" dirty="0" smtClean="0"/>
              <a:t>Its name comes from the fact that it “falls out” of the sky after the explosion.</a:t>
            </a:r>
          </a:p>
          <a:p>
            <a:pPr lvl="1"/>
            <a:r>
              <a:rPr lang="en-US" dirty="0" smtClean="0"/>
              <a:t>Fallout was spread across a large part of the ocean, including the naval</a:t>
            </a:r>
            <a:r>
              <a:rPr lang="en-US" dirty="0"/>
              <a:t> </a:t>
            </a:r>
            <a:r>
              <a:rPr lang="en-US" dirty="0" smtClean="0"/>
              <a:t>ships.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 descr="Image result for radioactive f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6832600" cy="38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66802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Radiation sickness </a:t>
            </a:r>
            <a:r>
              <a:rPr lang="en-US" dirty="0" smtClean="0"/>
              <a:t>is a combination of symptoms that occur following exposure to radioactive fallout and ionizing radiation.</a:t>
            </a:r>
          </a:p>
          <a:p>
            <a:pPr lvl="1"/>
            <a:r>
              <a:rPr lang="en-US" dirty="0" smtClean="0"/>
              <a:t>Symptoms range from skin blistering, vomiting, and diarrhea to cancer or death.</a:t>
            </a:r>
          </a:p>
          <a:p>
            <a:r>
              <a:rPr lang="en-US" dirty="0" smtClean="0"/>
              <a:t>Severity depends on two factors: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dose</a:t>
            </a:r>
            <a:r>
              <a:rPr lang="en-US" dirty="0" smtClean="0"/>
              <a:t>, or the amount of exposure to the radiation.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route of exposure </a:t>
            </a:r>
            <a:r>
              <a:rPr lang="en-US" dirty="0" smtClean="0"/>
              <a:t>– inhalation, ingestion, or dermal (through the skin).</a:t>
            </a:r>
          </a:p>
          <a:p>
            <a:pPr lvl="1"/>
            <a:r>
              <a:rPr lang="en-US" dirty="0" smtClean="0"/>
              <a:t>Whether the dose is </a:t>
            </a:r>
            <a:r>
              <a:rPr lang="en-US" dirty="0" smtClean="0">
                <a:solidFill>
                  <a:srgbClr val="FFFF00"/>
                </a:solidFill>
              </a:rPr>
              <a:t>acute</a:t>
            </a:r>
            <a:r>
              <a:rPr lang="en-US" dirty="0" smtClean="0"/>
              <a:t> (single high-level exposure) or </a:t>
            </a:r>
            <a:r>
              <a:rPr lang="en-US" dirty="0" smtClean="0">
                <a:solidFill>
                  <a:srgbClr val="FFFF00"/>
                </a:solidFill>
              </a:rPr>
              <a:t>chronic</a:t>
            </a:r>
            <a:r>
              <a:rPr lang="en-US" dirty="0" smtClean="0"/>
              <a:t> (multiple low-level exposures).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2294" name="Picture 6" descr="Image result for john smithe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3560103" cy="52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6201" y="5780314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John Smitherman, an Operation Crossroads sailor.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04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1117185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These early bombs were not very efficient, with less than 2% of the uranium actually undergoing the fission reaction.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Hydrogen bombs </a:t>
            </a:r>
            <a:r>
              <a:rPr lang="en-US" dirty="0" smtClean="0"/>
              <a:t>include a chamber of hydrogen gas wrapped with the plutonium-239 fuel.</a:t>
            </a:r>
          </a:p>
          <a:p>
            <a:pPr lvl="1"/>
            <a:r>
              <a:rPr lang="en-US" dirty="0" smtClean="0"/>
              <a:t>The heat of the plutonium fission </a:t>
            </a:r>
            <a:br>
              <a:rPr lang="en-US" dirty="0" smtClean="0"/>
            </a:br>
            <a:r>
              <a:rPr lang="en-US" dirty="0" smtClean="0"/>
              <a:t>causes the hydrogen atoms to </a:t>
            </a:r>
            <a:br>
              <a:rPr lang="en-US" dirty="0" smtClean="0"/>
            </a:br>
            <a:r>
              <a:rPr lang="en-US" dirty="0" smtClean="0"/>
              <a:t>undergo fusion.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Nuclear fusion </a:t>
            </a:r>
            <a:r>
              <a:rPr lang="en-US" dirty="0" smtClean="0"/>
              <a:t>is a reaction where two </a:t>
            </a:r>
            <a:br>
              <a:rPr lang="en-US" dirty="0" smtClean="0"/>
            </a:br>
            <a:r>
              <a:rPr lang="en-US" dirty="0" smtClean="0"/>
              <a:t>small atoms (usually hydrogen) join </a:t>
            </a:r>
            <a:br>
              <a:rPr lang="en-US" dirty="0" smtClean="0"/>
            </a:br>
            <a:r>
              <a:rPr lang="en-US" dirty="0" smtClean="0"/>
              <a:t>together to form a larger one.</a:t>
            </a:r>
          </a:p>
          <a:p>
            <a:pPr lvl="1"/>
            <a:r>
              <a:rPr lang="en-US" dirty="0" smtClean="0"/>
              <a:t>This also releases heat and </a:t>
            </a:r>
            <a:br>
              <a:rPr lang="en-US" dirty="0" smtClean="0"/>
            </a:br>
            <a:r>
              <a:rPr lang="en-US" dirty="0" smtClean="0"/>
              <a:t>particles (neutrons and protons).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</a:t>
            </a:r>
            <a:endParaRPr lang="en-US" dirty="0"/>
          </a:p>
        </p:txBody>
      </p:sp>
      <p:pic>
        <p:nvPicPr>
          <p:cNvPr id="13314" name="Picture 2" descr="Image result for hydrogen fusion neut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895600"/>
            <a:ext cx="517745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2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379200" cy="1371600"/>
          </a:xfrm>
        </p:spPr>
        <p:txBody>
          <a:bodyPr/>
          <a:lstStyle/>
          <a:p>
            <a:r>
              <a:rPr lang="en-US" dirty="0" smtClean="0"/>
              <a:t>Nuclear fusion is the reaction that powers stars, and requires a tremendous amount of heat to occur.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 descr="Image result for nuclear fusion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47625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81150"/>
            <a:ext cx="4267201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8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561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In the late 1800s, a scientist named Antoine Becquerel </a:t>
            </a:r>
            <a:r>
              <a:rPr lang="en-US" dirty="0"/>
              <a:t>performed an experiment where a uranium salt was placed in a dark area with a photogenic plate and a copper Maltese cross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uranium left an imprint on the plate, with a “shadow” in the area where the cross was.</a:t>
            </a:r>
            <a:endParaRPr lang="en-US" dirty="0"/>
          </a:p>
          <a:p>
            <a:r>
              <a:rPr lang="en-US" dirty="0" smtClean="0"/>
              <a:t>Becquerel had discovered that certain substances </a:t>
            </a:r>
            <a:r>
              <a:rPr lang="en-US" dirty="0" smtClean="0"/>
              <a:t>could release their own energy</a:t>
            </a:r>
            <a:r>
              <a:rPr lang="en-US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of Radioactivity</a:t>
            </a:r>
            <a:endParaRPr lang="en-US" dirty="0"/>
          </a:p>
        </p:txBody>
      </p:sp>
      <p:pic>
        <p:nvPicPr>
          <p:cNvPr id="4098" name="Picture 2" descr="http://www.earthmagazine.org/sites/earthmagazine.org/files/1324689422/i-44f-7db-2-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5099050" cy="41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7823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United States tested its first hydrogen bomb in 1954, code-named </a:t>
            </a:r>
            <a:r>
              <a:rPr lang="en-US" dirty="0">
                <a:solidFill>
                  <a:srgbClr val="FFFF00"/>
                </a:solidFill>
              </a:rPr>
              <a:t>Castle Bravo</a:t>
            </a:r>
            <a:r>
              <a:rPr lang="en-US" dirty="0" smtClean="0"/>
              <a:t>.</a:t>
            </a:r>
          </a:p>
          <a:p>
            <a:r>
              <a:rPr lang="en-US" dirty="0"/>
              <a:t>Castle Bravo was a much more powerful blast than </a:t>
            </a:r>
            <a:r>
              <a:rPr lang="en-US" dirty="0" smtClean="0"/>
              <a:t>expected, and produced a tremendous amount of</a:t>
            </a:r>
            <a:br>
              <a:rPr lang="en-US" dirty="0" smtClean="0"/>
            </a:br>
            <a:r>
              <a:rPr lang="en-US" dirty="0" smtClean="0"/>
              <a:t>fallout in the form of coral dust.</a:t>
            </a:r>
            <a:endParaRPr lang="en-US" dirty="0"/>
          </a:p>
          <a:p>
            <a:pPr lvl="1"/>
            <a:r>
              <a:rPr lang="en-US" dirty="0"/>
              <a:t>Residents of nearby atolls </a:t>
            </a:r>
            <a:r>
              <a:rPr lang="en-US" dirty="0" smtClean="0"/>
              <a:t>and Japanese fishermen on a </a:t>
            </a:r>
            <a:r>
              <a:rPr lang="en-US" dirty="0"/>
              <a:t>tuna fishing boat called the Lucky Dragon 5 was also caught in the blast radius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1963, the United States, Soviet Union, and United Kingdom signed the </a:t>
            </a:r>
            <a:r>
              <a:rPr lang="en-US" dirty="0" smtClean="0">
                <a:solidFill>
                  <a:srgbClr val="FFFF00"/>
                </a:solidFill>
              </a:rPr>
              <a:t>Partial Test Ban Treaty</a:t>
            </a:r>
            <a:r>
              <a:rPr lang="en-US" dirty="0" smtClean="0"/>
              <a:t>, agreeing to ban all future nuclear tests, except for those conducted underground.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Castle Bravo</a:t>
            </a:r>
            <a:endParaRPr lang="en-US" dirty="0"/>
          </a:p>
        </p:txBody>
      </p:sp>
      <p:pic>
        <p:nvPicPr>
          <p:cNvPr id="5" name="Picture 2" descr="http://upload.wikimedia.org/wikipedia/commons/thumb/1/15/Bravo_Fallout.jpg/400px-Bravo_Fall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2288" y="609600"/>
            <a:ext cx="3203312" cy="2514600"/>
          </a:xfrm>
          <a:prstGeom prst="rect">
            <a:avLst/>
          </a:prstGeom>
          <a:noFill/>
        </p:spPr>
      </p:pic>
      <p:pic>
        <p:nvPicPr>
          <p:cNvPr id="7" name="Picture 2" descr="http://i2.wp.com/www.dianuke.org/wp-content/uploads/2013/03/FM-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288" y="3581400"/>
            <a:ext cx="326989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2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11252200" cy="5410200"/>
          </a:xfrm>
        </p:spPr>
        <p:txBody>
          <a:bodyPr/>
          <a:lstStyle/>
          <a:p>
            <a:r>
              <a:rPr lang="en-US" dirty="0" smtClean="0"/>
              <a:t>As the Bikini nuclear testing continued, President Dwight Eisenhower gave a famous speech to the United Nations:</a:t>
            </a:r>
          </a:p>
          <a:p>
            <a:pPr lvl="1"/>
            <a:r>
              <a:rPr lang="en-US" dirty="0" smtClean="0"/>
              <a:t>	“…the United States pledges before you…its determination to help solve the </a:t>
            </a:r>
            <a:br>
              <a:rPr lang="en-US" dirty="0" smtClean="0"/>
            </a:br>
            <a:r>
              <a:rPr lang="en-US" dirty="0" smtClean="0"/>
              <a:t>fearful atomic dilemma--to devote its entire heart and mind to find the way by </a:t>
            </a:r>
            <a:br>
              <a:rPr lang="en-US" dirty="0" smtClean="0"/>
            </a:br>
            <a:r>
              <a:rPr lang="en-US" dirty="0" smtClean="0"/>
              <a:t>which the miraculous inventiveness of man shall not be dedicated to his death, but consecrated to his life."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Atoms for Peace</a:t>
            </a:r>
            <a:endParaRPr lang="en-US" dirty="0"/>
          </a:p>
        </p:txBody>
      </p:sp>
      <p:pic>
        <p:nvPicPr>
          <p:cNvPr id="15362" name="Picture 2" descr="Image result for dwight eisenhower atoms for pe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794" y="3598194"/>
            <a:ext cx="5253344" cy="295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5689600" cy="5715000"/>
          </a:xfrm>
        </p:spPr>
        <p:txBody>
          <a:bodyPr/>
          <a:lstStyle/>
          <a:p>
            <a:r>
              <a:rPr lang="en-US" dirty="0" smtClean="0"/>
              <a:t>Nuclear technology and research was provided to schools, hospitals, and research institutions to help develop nuclear reactors and medical treatments.</a:t>
            </a:r>
          </a:p>
          <a:p>
            <a:r>
              <a:rPr lang="en-US" dirty="0" smtClean="0"/>
              <a:t>Lewis Strauss, chairman of the Atomic Energy Commission, predicted that</a:t>
            </a:r>
            <a:r>
              <a:rPr lang="en-US" dirty="0" smtClean="0"/>
              <a:t>, with nuclear power…</a:t>
            </a:r>
            <a:endParaRPr lang="en-US" dirty="0" smtClean="0"/>
          </a:p>
          <a:p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 “Our children will enjoy in </a:t>
            </a:r>
            <a:br>
              <a:rPr lang="en-US" dirty="0" smtClean="0"/>
            </a:br>
            <a:r>
              <a:rPr lang="en-US" dirty="0" smtClean="0"/>
              <a:t>their homes electrical energy </a:t>
            </a:r>
            <a:br>
              <a:rPr lang="en-US" dirty="0" smtClean="0"/>
            </a:br>
            <a:r>
              <a:rPr lang="en-US" dirty="0" smtClean="0"/>
              <a:t>too cheap to meter.”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2290" name="Picture 2" descr="http://img.timeinc.net/time/magazine/archive/covers/1953/110153092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838200"/>
            <a:ext cx="3733800" cy="491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11379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Nuclear reactors work by taking the heat energy released by nuclear fission and converting it between many different forms.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steam generator </a:t>
            </a:r>
            <a:r>
              <a:rPr lang="en-US" dirty="0" smtClean="0"/>
              <a:t>absorbs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heat </a:t>
            </a:r>
            <a:r>
              <a:rPr lang="en-US" dirty="0" smtClean="0"/>
              <a:t>from fission and uses it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boil </a:t>
            </a:r>
            <a:r>
              <a:rPr lang="en-US" dirty="0" smtClean="0"/>
              <a:t>water into steam.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turbine</a:t>
            </a:r>
            <a:r>
              <a:rPr lang="en-US" dirty="0" smtClean="0"/>
              <a:t> converts the thermal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</a:t>
            </a:r>
            <a:r>
              <a:rPr lang="en-US" dirty="0" smtClean="0"/>
              <a:t>of steam into mechanical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 </a:t>
            </a:r>
            <a:r>
              <a:rPr lang="en-US" dirty="0" smtClean="0"/>
              <a:t>of a spinning rotor.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generator</a:t>
            </a:r>
            <a:r>
              <a:rPr lang="en-US" dirty="0" smtClean="0"/>
              <a:t> converts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mechanical </a:t>
            </a:r>
            <a:r>
              <a:rPr lang="en-US" dirty="0" smtClean="0"/>
              <a:t>energy into electrical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energy</a:t>
            </a:r>
            <a:r>
              <a:rPr lang="en-US" dirty="0" smtClean="0"/>
              <a:t>, which can then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conducted </a:t>
            </a:r>
            <a:r>
              <a:rPr lang="en-US" dirty="0" smtClean="0"/>
              <a:t>through a wire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cooling tower </a:t>
            </a:r>
            <a:r>
              <a:rPr lang="en-US" dirty="0" smtClean="0"/>
              <a:t>releases excess heat in the form of steam.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Reactors</a:t>
            </a:r>
            <a:endParaRPr lang="en-US" dirty="0"/>
          </a:p>
        </p:txBody>
      </p:sp>
      <p:pic>
        <p:nvPicPr>
          <p:cNvPr id="4098" name="Picture 2" descr="http://www.freeinfosociety.com/images/science/nuclearenerg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85" y="2380568"/>
            <a:ext cx="6201115" cy="30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Inside the reactor, </a:t>
            </a:r>
            <a:r>
              <a:rPr lang="en-US" dirty="0" smtClean="0">
                <a:solidFill>
                  <a:srgbClr val="FFFF00"/>
                </a:solidFill>
              </a:rPr>
              <a:t>fuel rods </a:t>
            </a:r>
            <a:r>
              <a:rPr lang="en-US" dirty="0" smtClean="0"/>
              <a:t>contain is uranium-235, plutonium-239, and plutonium-241.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Control rods</a:t>
            </a:r>
            <a:r>
              <a:rPr lang="en-US" dirty="0" smtClean="0"/>
              <a:t>, made of a neutron-absorbing material, are placed amongst the fuel rods and can be inserted or withdrawn to adjust the rate of the reaction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moderator</a:t>
            </a:r>
            <a:r>
              <a:rPr lang="en-US" dirty="0"/>
              <a:t> </a:t>
            </a:r>
            <a:r>
              <a:rPr lang="en-US" dirty="0" smtClean="0"/>
              <a:t>is a liquid (usually water) that pumps heat away from the fuel rods and towards the steam generator.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3" descr="C:\NEI files\NEI public slide shows\Presentation 2\2-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22A67"/>
              </a:clrFrom>
              <a:clrTo>
                <a:srgbClr val="222A6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169856"/>
            <a:ext cx="5334000" cy="3651568"/>
          </a:xfrm>
          <a:prstGeom prst="rect">
            <a:avLst/>
          </a:prstGeom>
          <a:noFill/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816608" y="4180031"/>
            <a:ext cx="152400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Withdraw control rods,</a:t>
            </a:r>
          </a:p>
          <a:p>
            <a:r>
              <a:rPr lang="en-US" sz="2000" dirty="0">
                <a:latin typeface="+mn-lt"/>
              </a:rPr>
              <a:t>reaction increases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586216" y="4333921"/>
            <a:ext cx="1738204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Insert control rods,</a:t>
            </a:r>
          </a:p>
          <a:p>
            <a:r>
              <a:rPr lang="en-US" sz="2000" dirty="0">
                <a:latin typeface="+mn-lt"/>
              </a:rPr>
              <a:t>reaction decreases</a:t>
            </a:r>
          </a:p>
        </p:txBody>
      </p:sp>
    </p:spTree>
    <p:extLst>
      <p:ext uri="{BB962C8B-B14F-4D97-AF65-F5344CB8AC3E}">
        <p14:creationId xmlns:p14="http://schemas.microsoft.com/office/powerpoint/2010/main" val="37154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33400"/>
            <a:ext cx="4318000" cy="5562600"/>
          </a:xfrm>
        </p:spPr>
        <p:txBody>
          <a:bodyPr/>
          <a:lstStyle/>
          <a:p>
            <a:r>
              <a:rPr lang="en-US" dirty="0" smtClean="0"/>
              <a:t>Both reactor vessel and steam generator are housed in a special </a:t>
            </a:r>
            <a:r>
              <a:rPr lang="en-US" dirty="0" smtClean="0">
                <a:solidFill>
                  <a:srgbClr val="FFFF00"/>
                </a:solidFill>
              </a:rPr>
              <a:t>containment </a:t>
            </a:r>
            <a:r>
              <a:rPr lang="en-US" dirty="0" smtClean="0">
                <a:solidFill>
                  <a:srgbClr val="FFFF00"/>
                </a:solidFill>
              </a:rPr>
              <a:t>building </a:t>
            </a:r>
            <a:r>
              <a:rPr lang="en-US" dirty="0" smtClean="0"/>
              <a:t>made of layers of concrete and steel.</a:t>
            </a:r>
          </a:p>
          <a:p>
            <a:pPr lvl="1"/>
            <a:r>
              <a:rPr lang="en-US" dirty="0" smtClean="0"/>
              <a:t>Prevents the escape of all forms of radioactive decay.</a:t>
            </a:r>
            <a:endParaRPr lang="en-US" dirty="0" smtClean="0"/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2DC85-101E-4CBB-A8E2-F59E4F267730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1026" name="Picture 2" descr="Image result for reactor containment ves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799"/>
            <a:ext cx="5943600" cy="54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37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81000"/>
            <a:ext cx="11379200" cy="5715000"/>
          </a:xfrm>
        </p:spPr>
        <p:txBody>
          <a:bodyPr/>
          <a:lstStyle/>
          <a:p>
            <a:r>
              <a:rPr lang="en-US" dirty="0" smtClean="0"/>
              <a:t>Nuclear power plants, when operating properly, do not release any </a:t>
            </a:r>
            <a:r>
              <a:rPr lang="en-US" dirty="0" smtClean="0"/>
              <a:t>air or water pollution</a:t>
            </a:r>
            <a:r>
              <a:rPr lang="en-US" dirty="0" smtClean="0"/>
              <a:t>, fallout, or radiation.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2530" name="Picture 2" descr="C:\Users\JDauray\Documents\Environmental Science\WTHS Materials\Chapter 17 - Nonrenewable Energy\Picture of Byron Illinois by Hann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46682"/>
            <a:ext cx="5743575" cy="48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5665815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/>
              <a:t>Cooling Tower in Byron, Illinois</a:t>
            </a:r>
          </a:p>
        </p:txBody>
      </p:sp>
    </p:spTree>
    <p:extLst>
      <p:ext uri="{BB962C8B-B14F-4D97-AF65-F5344CB8AC3E}">
        <p14:creationId xmlns:p14="http://schemas.microsoft.com/office/powerpoint/2010/main" val="38542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470400" cy="4953000"/>
          </a:xfrm>
        </p:spPr>
        <p:txBody>
          <a:bodyPr/>
          <a:lstStyle/>
          <a:p>
            <a:r>
              <a:rPr lang="en-US" dirty="0" smtClean="0"/>
              <a:t>Through </a:t>
            </a:r>
            <a:r>
              <a:rPr lang="en-US" dirty="0" smtClean="0"/>
              <a:t>the 1970s, many new nuclear reactors were ordered and constructed.</a:t>
            </a:r>
            <a:endParaRPr lang="en-US" dirty="0" smtClean="0"/>
          </a:p>
          <a:p>
            <a:pPr lvl="1"/>
            <a:r>
              <a:rPr lang="en-US" dirty="0" smtClean="0"/>
              <a:t>Since that initial boom, </a:t>
            </a:r>
            <a:r>
              <a:rPr lang="en-US" dirty="0" smtClean="0"/>
              <a:t>only three have come online, including none in the past decade.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Boom and Bust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16600"/>
            <a:ext cx="6019800" cy="63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77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04800"/>
            <a:ext cx="59944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In 1979, a movie called “The China Syndrome” was released.</a:t>
            </a:r>
          </a:p>
          <a:p>
            <a:pPr lvl="1"/>
            <a:r>
              <a:rPr lang="en-US" dirty="0" smtClean="0"/>
              <a:t>Fictional story about a California nuclear plant that experienced a near-meltdown of its nuclear core.</a:t>
            </a:r>
          </a:p>
          <a:p>
            <a:r>
              <a:rPr lang="en-US" dirty="0" smtClean="0"/>
              <a:t>The title of the movie is an exaggeration of what happens during a </a:t>
            </a:r>
            <a:r>
              <a:rPr lang="en-US" dirty="0" smtClean="0">
                <a:solidFill>
                  <a:srgbClr val="FFFF00"/>
                </a:solidFill>
              </a:rPr>
              <a:t>meltdown</a:t>
            </a:r>
            <a:r>
              <a:rPr lang="en-US" dirty="0" smtClean="0"/>
              <a:t> – the nuclear core becomes so hot that it melts, even melting through the floor of the reactor vessel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full meltdown is the worst-case scenario for nuclear power plants, as it ruins the reactor and potentially releases fallout into the surrounding air and water.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2DC85-101E-4CBB-A8E2-F59E4F26773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3352800" cy="49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8724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04800"/>
            <a:ext cx="6299200" cy="5791200"/>
          </a:xfrm>
        </p:spPr>
        <p:txBody>
          <a:bodyPr/>
          <a:lstStyle/>
          <a:p>
            <a:r>
              <a:rPr lang="en-US" dirty="0" smtClean="0"/>
              <a:t>Ten days following the movie’s release, the </a:t>
            </a:r>
            <a:r>
              <a:rPr lang="en-US" dirty="0" smtClean="0">
                <a:solidFill>
                  <a:srgbClr val="FFFF00"/>
                </a:solidFill>
              </a:rPr>
              <a:t>Three Mile Island partial meltdown </a:t>
            </a:r>
            <a:r>
              <a:rPr lang="en-US" dirty="0" smtClean="0"/>
              <a:t>occurred.</a:t>
            </a:r>
          </a:p>
          <a:p>
            <a:pPr lvl="1"/>
            <a:r>
              <a:rPr lang="en-US" dirty="0" smtClean="0"/>
              <a:t>A relief water valve stuck open, allowing water to escape from the </a:t>
            </a:r>
            <a:r>
              <a:rPr lang="en-US" dirty="0" smtClean="0"/>
              <a:t>core and uncovering the fuel rods.</a:t>
            </a:r>
            <a:endParaRPr lang="en-US" dirty="0" smtClean="0"/>
          </a:p>
          <a:p>
            <a:r>
              <a:rPr lang="en-US" dirty="0" smtClean="0"/>
              <a:t>The fuel and control </a:t>
            </a:r>
            <a:r>
              <a:rPr lang="en-US" dirty="0" smtClean="0"/>
              <a:t>rods, without a moderator present, </a:t>
            </a:r>
            <a:r>
              <a:rPr lang="en-US" dirty="0" smtClean="0"/>
              <a:t>partially </a:t>
            </a:r>
            <a:r>
              <a:rPr lang="en-US" dirty="0" smtClean="0"/>
              <a:t>melted.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significant radioactive fallout was released.</a:t>
            </a:r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2DC85-101E-4CBB-A8E2-F59E4F267730}" type="slidenum">
              <a:rPr lang="en-US" smtClean="0"/>
              <a:pPr/>
              <a:t>29</a:t>
            </a:fld>
            <a:endParaRPr lang="en-US" dirty="0" smtClean="0"/>
          </a:p>
        </p:txBody>
      </p:sp>
      <p:pic>
        <p:nvPicPr>
          <p:cNvPr id="2050" name="Picture 2" descr="Image result for three mile island nuclear acci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62" y="304800"/>
            <a:ext cx="396814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ree mile island fuel ro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03221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6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Radioactive elements tend to be ones with larger atoms, near the end of the periodic table.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13751"/>
            <a:ext cx="7395446" cy="48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228600"/>
            <a:ext cx="11379200" cy="5867400"/>
          </a:xfrm>
        </p:spPr>
        <p:txBody>
          <a:bodyPr/>
          <a:lstStyle/>
          <a:p>
            <a:r>
              <a:rPr lang="en-US" dirty="0" smtClean="0"/>
              <a:t>In 1986, a full meltdown occurred at the Chernobyl nuclear plant located in Ukraine (formerly Soviet Union). </a:t>
            </a:r>
          </a:p>
          <a:p>
            <a:r>
              <a:rPr lang="en-US" dirty="0" smtClean="0"/>
              <a:t>An explosion ripped apart the containment building, spreading radioactive fallout throughout the area and into the atmosphere.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 descr="Image result for chernoby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5143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634343"/>
            <a:ext cx="4370952" cy="31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457200"/>
            <a:ext cx="11379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There were multiple design flaws at the Chernobyl plant:</a:t>
            </a:r>
          </a:p>
          <a:p>
            <a:pPr lvl="1"/>
            <a:r>
              <a:rPr lang="en-US" dirty="0" smtClean="0"/>
              <a:t>The containment building was inadequate.</a:t>
            </a:r>
          </a:p>
          <a:p>
            <a:pPr lvl="1"/>
            <a:r>
              <a:rPr lang="en-US" dirty="0" smtClean="0"/>
              <a:t>Graphite was used as a </a:t>
            </a:r>
            <a:br>
              <a:rPr lang="en-US" dirty="0" smtClean="0"/>
            </a:br>
            <a:r>
              <a:rPr lang="en-US" dirty="0" smtClean="0"/>
              <a:t>moderator instead of </a:t>
            </a:r>
            <a:br>
              <a:rPr lang="en-US" dirty="0" smtClean="0"/>
            </a:br>
            <a:r>
              <a:rPr lang="en-US" dirty="0" smtClean="0"/>
              <a:t>water.  When the </a:t>
            </a:r>
            <a:br>
              <a:rPr lang="en-US" dirty="0" smtClean="0"/>
            </a:br>
            <a:r>
              <a:rPr lang="en-US" dirty="0" smtClean="0"/>
              <a:t>meltdown occurred, it </a:t>
            </a:r>
            <a:br>
              <a:rPr lang="en-US" dirty="0" smtClean="0"/>
            </a:br>
            <a:r>
              <a:rPr lang="en-US" dirty="0" smtClean="0"/>
              <a:t>burned, </a:t>
            </a:r>
            <a:r>
              <a:rPr lang="en-US" dirty="0" smtClean="0"/>
              <a:t>releasing more </a:t>
            </a:r>
            <a:br>
              <a:rPr lang="en-US" dirty="0" smtClean="0"/>
            </a:br>
            <a:r>
              <a:rPr lang="en-US" dirty="0" smtClean="0"/>
              <a:t>fallout.</a:t>
            </a:r>
          </a:p>
          <a:p>
            <a:pPr lvl="1"/>
            <a:r>
              <a:rPr lang="en-US" dirty="0" smtClean="0"/>
              <a:t>A water storage pool </a:t>
            </a:r>
            <a:br>
              <a:rPr lang="en-US" dirty="0" smtClean="0"/>
            </a:br>
            <a:r>
              <a:rPr lang="en-US" dirty="0" smtClean="0"/>
              <a:t>was located under the </a:t>
            </a:r>
            <a:br>
              <a:rPr lang="en-US" dirty="0" smtClean="0"/>
            </a:br>
            <a:r>
              <a:rPr lang="en-US" dirty="0" smtClean="0"/>
              <a:t>reactor.  If the core had </a:t>
            </a:r>
            <a:br>
              <a:rPr lang="en-US" dirty="0" smtClean="0"/>
            </a:br>
            <a:r>
              <a:rPr lang="en-US" dirty="0" smtClean="0"/>
              <a:t>melted down into this </a:t>
            </a:r>
            <a:br>
              <a:rPr lang="en-US" dirty="0" smtClean="0"/>
            </a:br>
            <a:r>
              <a:rPr lang="en-US" dirty="0" smtClean="0"/>
              <a:t>pool, an even greater </a:t>
            </a:r>
            <a:br>
              <a:rPr lang="en-US" dirty="0" smtClean="0"/>
            </a:br>
            <a:r>
              <a:rPr lang="en-US" dirty="0" smtClean="0"/>
              <a:t>explosion would have occurred.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Content Placeholder 6" descr="rbmk.analysis.gif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5334000" cy="42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A 30km radius around the plant, called the </a:t>
            </a:r>
            <a:r>
              <a:rPr lang="en-US" dirty="0" smtClean="0">
                <a:solidFill>
                  <a:srgbClr val="FFFF00"/>
                </a:solidFill>
              </a:rPr>
              <a:t>exclusion zone</a:t>
            </a:r>
            <a:r>
              <a:rPr lang="en-US" dirty="0" smtClean="0"/>
              <a:t>, has been designated as uninhabitable to people.</a:t>
            </a:r>
          </a:p>
          <a:p>
            <a:pPr lvl="1"/>
            <a:r>
              <a:rPr lang="en-US" dirty="0" smtClean="0"/>
              <a:t>The area has been largely reclaimed by nature, and has become a de facto wildlife refuge.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57400"/>
            <a:ext cx="6958012" cy="45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851400" cy="4953000"/>
          </a:xfrm>
        </p:spPr>
        <p:txBody>
          <a:bodyPr/>
          <a:lstStyle/>
          <a:p>
            <a:r>
              <a:rPr lang="en-US" dirty="0" smtClean="0"/>
              <a:t>The most recent meltdown occurred following a massive earthquake and tidal wave off the coast of Japan.</a:t>
            </a:r>
          </a:p>
          <a:p>
            <a:r>
              <a:rPr lang="en-US" dirty="0" smtClean="0"/>
              <a:t>The generators powering the water pumps of some of the Fukushima Daiichi reactors were flooded.</a:t>
            </a:r>
          </a:p>
          <a:p>
            <a:pPr lvl="1"/>
            <a:r>
              <a:rPr lang="en-US" dirty="0" smtClean="0"/>
              <a:t>Without cooling water, the core overheated and experienced a meltdown.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Fukushima</a:t>
            </a:r>
            <a:endParaRPr lang="en-US" dirty="0"/>
          </a:p>
        </p:txBody>
      </p:sp>
      <p:pic>
        <p:nvPicPr>
          <p:cNvPr id="4098" name="Picture 2" descr="Image result for fukush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728" y="1676400"/>
            <a:ext cx="63019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10134600" cy="5867400"/>
          </a:xfrm>
        </p:spPr>
        <p:txBody>
          <a:bodyPr/>
          <a:lstStyle/>
          <a:p>
            <a:r>
              <a:rPr lang="en-US" dirty="0" smtClean="0"/>
              <a:t>Contaminated water from the plant leaked into the Pacific.</a:t>
            </a:r>
          </a:p>
          <a:p>
            <a:r>
              <a:rPr lang="en-US" dirty="0" smtClean="0"/>
              <a:t>Top predators, like </a:t>
            </a:r>
            <a:r>
              <a:rPr lang="en-US" dirty="0" err="1" smtClean="0"/>
              <a:t>bluefin</a:t>
            </a:r>
            <a:r>
              <a:rPr lang="en-US" dirty="0" smtClean="0"/>
              <a:t> tuna, caught in the Pacific have positively tested for small amounts of radioactive fallout.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122" name="Picture 2" descr="A worker uses a geiger counter to check for possible radioactive contamination of fish at a market in Seoul, South Korea. The country banned all fishery imports from a swath of Japan around the crippled Fukushima nuclear plant on Frida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29543"/>
            <a:ext cx="71745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14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43000"/>
            <a:ext cx="4394200" cy="4953000"/>
          </a:xfrm>
        </p:spPr>
        <p:txBody>
          <a:bodyPr/>
          <a:lstStyle/>
          <a:p>
            <a:r>
              <a:rPr lang="en-US" dirty="0" smtClean="0"/>
              <a:t>Nuclear events are rated on a scale of 1-7.</a:t>
            </a:r>
          </a:p>
          <a:p>
            <a:r>
              <a:rPr lang="en-US" dirty="0" smtClean="0"/>
              <a:t>Events that lead to contamination that is contained within the facility are called </a:t>
            </a:r>
            <a:r>
              <a:rPr lang="en-US" dirty="0" smtClean="0">
                <a:solidFill>
                  <a:srgbClr val="FFFF00"/>
                </a:solidFill>
              </a:rPr>
              <a:t>incidents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Events that lead to external contamination are called</a:t>
            </a:r>
            <a:r>
              <a:rPr lang="en-US" dirty="0" smtClean="0">
                <a:solidFill>
                  <a:srgbClr val="FFFF00"/>
                </a:solidFill>
              </a:rPr>
              <a:t> accidents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and Radiological Event Scale</a:t>
            </a:r>
            <a:endParaRPr lang="en-US" dirty="0"/>
          </a:p>
        </p:txBody>
      </p:sp>
      <p:pic>
        <p:nvPicPr>
          <p:cNvPr id="5122" name="Picture 2" descr="Image result for nuclear disaster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54" y="1143000"/>
            <a:ext cx="4476750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143000"/>
            <a:ext cx="7442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Nuclear reactors produce nuclear waste, which is radioactive and hazardous to living organisms.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Low-level nuclear waste </a:t>
            </a:r>
            <a:r>
              <a:rPr lang="en-US" dirty="0" smtClean="0"/>
              <a:t>includes tools and work clothing from power plant employees.</a:t>
            </a:r>
          </a:p>
          <a:p>
            <a:pPr lvl="1"/>
            <a:r>
              <a:rPr lang="en-US" dirty="0" smtClean="0"/>
              <a:t>Makes up the majority (90%) of nuclear waste, but is only slightly radioactive.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High-level nuclear waste </a:t>
            </a:r>
            <a:r>
              <a:rPr lang="en-US" dirty="0" smtClean="0"/>
              <a:t>is all of the used fuel rods that no longer perform enough fission to generate electricity.</a:t>
            </a:r>
          </a:p>
          <a:p>
            <a:pPr lvl="1"/>
            <a:r>
              <a:rPr lang="en-US" dirty="0" smtClean="0"/>
              <a:t>Makes up only 3% of nuclear waste, but is highly radioactive and dangerous.</a:t>
            </a:r>
          </a:p>
        </p:txBody>
      </p:sp>
      <p:sp>
        <p:nvSpPr>
          <p:cNvPr id="8294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1C6FCC3-F1C2-4064-89C2-FEE16FE8F28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Radioactive Waste Management</a:t>
            </a:r>
          </a:p>
        </p:txBody>
      </p:sp>
      <p:pic>
        <p:nvPicPr>
          <p:cNvPr id="1026" name="Picture 2" descr="Image result for nuclear waste r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14400"/>
            <a:ext cx="3124200" cy="446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All radioactive material, including waste, has a </a:t>
            </a:r>
            <a:r>
              <a:rPr lang="en-US" dirty="0" smtClean="0">
                <a:solidFill>
                  <a:srgbClr val="FFFF00"/>
                </a:solidFill>
              </a:rPr>
              <a:t>half-life, </a:t>
            </a:r>
            <a:r>
              <a:rPr lang="en-US" dirty="0" smtClean="0"/>
              <a:t>or given amount of time needed for half of the sample to decay into smaller, less harmful elements.</a:t>
            </a:r>
          </a:p>
          <a:p>
            <a:pPr lvl="1"/>
            <a:r>
              <a:rPr lang="en-US" dirty="0" smtClean="0"/>
              <a:t>If enough time passes, nuclear waste will degrade into a non-toxic form!</a:t>
            </a:r>
          </a:p>
          <a:p>
            <a:r>
              <a:rPr lang="en-US" dirty="0" smtClean="0"/>
              <a:t>Cesium-137, for example, has a half-life of about 30 years, so if you started with a sample of cesium-137…</a:t>
            </a:r>
          </a:p>
          <a:p>
            <a:pPr lvl="1"/>
            <a:r>
              <a:rPr lang="en-US" dirty="0" smtClean="0"/>
              <a:t>In 30 years, 50% of the original isotope would remain.</a:t>
            </a:r>
          </a:p>
          <a:p>
            <a:pPr lvl="1"/>
            <a:r>
              <a:rPr lang="en-US" dirty="0" smtClean="0"/>
              <a:t>In 60 years, 25% </a:t>
            </a:r>
            <a:r>
              <a:rPr lang="en-US" dirty="0"/>
              <a:t>of the original isotope would remain.</a:t>
            </a:r>
          </a:p>
          <a:p>
            <a:pPr lvl="1"/>
            <a:r>
              <a:rPr lang="en-US" dirty="0" smtClean="0"/>
              <a:t>In 90 years, 12.5% </a:t>
            </a:r>
            <a:r>
              <a:rPr lang="en-US" dirty="0"/>
              <a:t>of the original isotope would remain.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419600"/>
            <a:ext cx="4473692" cy="20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1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81000"/>
            <a:ext cx="6070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Short-lived isotopes may only have a half-life of 4-29 years.</a:t>
            </a:r>
          </a:p>
          <a:p>
            <a:r>
              <a:rPr lang="en-US" dirty="0" smtClean="0"/>
              <a:t>Longer-lived isotopes may have a half-life of thousands of years.</a:t>
            </a:r>
          </a:p>
          <a:p>
            <a:pPr lvl="1"/>
            <a:r>
              <a:rPr lang="en-US" dirty="0" smtClean="0"/>
              <a:t>Plutonium-239 is one of the most dangerous, and has a half-life of 24,110 years.</a:t>
            </a:r>
          </a:p>
          <a:p>
            <a:r>
              <a:rPr lang="en-US" dirty="0" smtClean="0"/>
              <a:t>Nuclear waste requires a long-term storage solution, which countries have yet to agree upon.</a:t>
            </a:r>
            <a:endParaRPr lang="en-US" dirty="0" smtClean="0"/>
          </a:p>
        </p:txBody>
      </p:sp>
      <p:sp>
        <p:nvSpPr>
          <p:cNvPr id="8397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ED9882-64DF-4AB0-82D4-DDB37636873D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146" name="Picture 2" descr="Image result for nuclear waste barr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49284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457200"/>
            <a:ext cx="50800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United States built a waste repository into the Yucca Mountain in Nevada, but local opposition has halted its use.</a:t>
            </a:r>
          </a:p>
          <a:p>
            <a:pPr lvl="1"/>
            <a:r>
              <a:rPr lang="en-US" dirty="0" smtClean="0"/>
              <a:t>Waste is currently held in tall casks of concrete and steel until a plan is agreed upon.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Many European countries use deep geologic disposal in underground salt formations at depths of 250-5000 meters.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304800"/>
            <a:ext cx="3971089" cy="3163305"/>
          </a:xfrm>
          <a:prstGeom prst="rect">
            <a:avLst/>
          </a:prstGeom>
        </p:spPr>
      </p:pic>
      <p:pic>
        <p:nvPicPr>
          <p:cNvPr id="2052" name="Picture 4" descr="August 2016 Ew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944" y="3581400"/>
            <a:ext cx="3810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Radioactive atoms </a:t>
            </a:r>
            <a:r>
              <a:rPr lang="en-US" dirty="0" smtClean="0"/>
              <a:t>have unstable nuclei that will decay and release smaller particles and ionizing radiation.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Ionizing radiation </a:t>
            </a:r>
            <a:r>
              <a:rPr lang="en-US" dirty="0" smtClean="0"/>
              <a:t>includes any wavelength or frequency of energy that is able to remove electrons from other atoms.</a:t>
            </a:r>
          </a:p>
          <a:p>
            <a:pPr lvl="1"/>
            <a:r>
              <a:rPr lang="en-US" dirty="0" smtClean="0"/>
              <a:t>Gamma rays, X-rays, and some forms of ultraviolet light are ionizing.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Foil Experiment</a:t>
            </a:r>
            <a:endParaRPr lang="en-US" dirty="0"/>
          </a:p>
        </p:txBody>
      </p:sp>
      <p:pic>
        <p:nvPicPr>
          <p:cNvPr id="3074" name="Picture 2" descr="Image result for radioactive de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32790"/>
            <a:ext cx="3505200" cy="21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11379200" cy="5791200"/>
          </a:xfrm>
        </p:spPr>
        <p:txBody>
          <a:bodyPr/>
          <a:lstStyle/>
          <a:p>
            <a:r>
              <a:rPr lang="en-US" dirty="0" smtClean="0"/>
              <a:t>Overall, nuclear energy makes up only a fraction (about 9%) of our total energy generation.</a:t>
            </a:r>
          </a:p>
          <a:p>
            <a:pPr lvl="1"/>
            <a:r>
              <a:rPr lang="en-US" dirty="0" smtClean="0"/>
              <a:t>Its use may increase in the future, as fossil fuels become more scarce or are considered too environmentally damaging.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7928948" cy="345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early 1900s, Hans Geiger and Ernest Marsden performed an experiment where a beam of particles generated by the decay of an even more radioactive element called radium was directed at a thin sheet of gold foil.</a:t>
            </a:r>
          </a:p>
          <a:p>
            <a:pPr lvl="1"/>
            <a:r>
              <a:rPr lang="en-US" dirty="0" smtClean="0"/>
              <a:t>Most of the particles released by the radium passed through the gold foil, but a few (about 1/6000) deflected back.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Foil Experiment</a:t>
            </a:r>
            <a:endParaRPr lang="en-US" dirty="0"/>
          </a:p>
        </p:txBody>
      </p:sp>
      <p:pic>
        <p:nvPicPr>
          <p:cNvPr id="5122" name="Picture 2" descr="Image result for gold foil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69915"/>
            <a:ext cx="8001000" cy="29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62230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This experiment yielded two very important conclusions about atoms:</a:t>
            </a:r>
          </a:p>
          <a:p>
            <a:pPr lvl="1"/>
            <a:r>
              <a:rPr lang="en-US" dirty="0" smtClean="0"/>
              <a:t>Atoms are mostly empty space.</a:t>
            </a:r>
          </a:p>
          <a:p>
            <a:pPr lvl="1"/>
            <a:r>
              <a:rPr lang="en-US" dirty="0" smtClean="0"/>
              <a:t>Atoms have a dense inner </a:t>
            </a:r>
            <a:r>
              <a:rPr lang="en-US" dirty="0" smtClean="0">
                <a:solidFill>
                  <a:srgbClr val="FFFF00"/>
                </a:solidFill>
              </a:rPr>
              <a:t>nucleus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nucleus of the atom is now known to contain two types of subatomic particles of equal mass: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Protons</a:t>
            </a:r>
            <a:r>
              <a:rPr lang="en-US" dirty="0" smtClean="0"/>
              <a:t>, which carry a positive charge and determine the atom’s identity.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Neutrons</a:t>
            </a:r>
            <a:r>
              <a:rPr lang="en-US" dirty="0" smtClean="0"/>
              <a:t>, which have no charge and help to stabilize the nucleus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Electrons</a:t>
            </a:r>
            <a:r>
              <a:rPr lang="en-US" dirty="0" smtClean="0"/>
              <a:t> are negatively-charged particles with very little mass that orbit the nucleus.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Image result for atomic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47093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Isotopes are atoms of the same element with different numbers of neutrons, and different </a:t>
            </a:r>
            <a:r>
              <a:rPr lang="en-US" dirty="0" smtClean="0"/>
              <a:t>atomic masses.</a:t>
            </a:r>
            <a:endParaRPr lang="en-US" dirty="0" smtClean="0"/>
          </a:p>
          <a:p>
            <a:r>
              <a:rPr lang="en-US" dirty="0" smtClean="0"/>
              <a:t>Isotopes are notated with their chemical symbol and mass.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4200"/>
            <a:ext cx="894901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Nuclear fission </a:t>
            </a:r>
            <a:r>
              <a:rPr lang="en-US" dirty="0" smtClean="0"/>
              <a:t>is when atoms </a:t>
            </a:r>
            <a:r>
              <a:rPr lang="en-US" dirty="0" smtClean="0"/>
              <a:t>with very large nuclei can be split into smaller atoms when they are hit with protons or neutrons.</a:t>
            </a:r>
          </a:p>
          <a:p>
            <a:pPr lvl="1"/>
            <a:r>
              <a:rPr lang="en-US" dirty="0" smtClean="0"/>
              <a:t>This releases </a:t>
            </a:r>
            <a:r>
              <a:rPr lang="en-US" dirty="0" smtClean="0"/>
              <a:t>large amounts of energy, as well as individual neutrons.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7170" name="Picture 2" descr="Image result for uranium f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9710776" cy="417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304800"/>
            <a:ext cx="4318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When enough of these large atoms are clustered together and fission is initiated in one of them, </a:t>
            </a:r>
            <a:r>
              <a:rPr lang="en-US" dirty="0" smtClean="0"/>
              <a:t>a </a:t>
            </a:r>
            <a:r>
              <a:rPr lang="en-US" dirty="0">
                <a:solidFill>
                  <a:srgbClr val="FFFF00"/>
                </a:solidFill>
              </a:rPr>
              <a:t>fission chain reaction </a:t>
            </a:r>
            <a:r>
              <a:rPr lang="en-US" dirty="0" smtClean="0"/>
              <a:t>will occur as </a:t>
            </a:r>
            <a:r>
              <a:rPr lang="en-US" dirty="0" smtClean="0"/>
              <a:t>released </a:t>
            </a:r>
            <a:r>
              <a:rPr lang="en-US" dirty="0" smtClean="0"/>
              <a:t>neutrons will </a:t>
            </a:r>
            <a:r>
              <a:rPr lang="en-US" dirty="0" smtClean="0">
                <a:hlinkClick r:id="rId2"/>
              </a:rPr>
              <a:t>trigger fission in neighboring </a:t>
            </a:r>
            <a:r>
              <a:rPr lang="en-US" dirty="0" smtClean="0">
                <a:hlinkClick r:id="rId2"/>
              </a:rPr>
              <a:t>atoms</a:t>
            </a:r>
            <a:r>
              <a:rPr lang="en-US" dirty="0" smtClean="0"/>
              <a:t>, eventually traveling through the entire sample.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reaction is the primary source of energy behind nuclear bombs and nuclear reactors.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231638-9090-4C10-9727-D0CD5A531E0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4" name="Picture 2" descr="Image result for fission chain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95" y="691243"/>
            <a:ext cx="6420016" cy="5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EFAC9"/>
      </a:hlink>
      <a:folHlink>
        <a:srgbClr val="FEFAC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and Agriculture</Template>
  <TotalTime>35361</TotalTime>
  <Words>1986</Words>
  <Application>Microsoft Office PowerPoint</Application>
  <PresentationFormat>Widescreen</PresentationFormat>
  <Paragraphs>190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Constantia</vt:lpstr>
      <vt:lpstr>Times New Roman</vt:lpstr>
      <vt:lpstr>Wingdings 2</vt:lpstr>
      <vt:lpstr>Paper</vt:lpstr>
      <vt:lpstr>Nuclear Energy</vt:lpstr>
      <vt:lpstr>Discovery of Radioactivity</vt:lpstr>
      <vt:lpstr>PowerPoint Presentation</vt:lpstr>
      <vt:lpstr>Gold Foil Experiment</vt:lpstr>
      <vt:lpstr>Gold Foil Experiment</vt:lpstr>
      <vt:lpstr>PowerPoint Presentation</vt:lpstr>
      <vt:lpstr>Isotopes</vt:lpstr>
      <vt:lpstr>Nuclear Fission</vt:lpstr>
      <vt:lpstr>PowerPoint Presentation</vt:lpstr>
      <vt:lpstr>The 100 Ton Test</vt:lpstr>
      <vt:lpstr>Trinity</vt:lpstr>
      <vt:lpstr>PowerPoint Presentation</vt:lpstr>
      <vt:lpstr>PowerPoint Presentation</vt:lpstr>
      <vt:lpstr>Pacific Nuclear Testing</vt:lpstr>
      <vt:lpstr>PowerPoint Presentation</vt:lpstr>
      <vt:lpstr>PowerPoint Presentation</vt:lpstr>
      <vt:lpstr>PowerPoint Presentation</vt:lpstr>
      <vt:lpstr>Nuclear Fusion</vt:lpstr>
      <vt:lpstr>PowerPoint Presentation</vt:lpstr>
      <vt:lpstr>Castle Bravo</vt:lpstr>
      <vt:lpstr>Atoms for Peace</vt:lpstr>
      <vt:lpstr>PowerPoint Presentation</vt:lpstr>
      <vt:lpstr>Nuclear Reactors</vt:lpstr>
      <vt:lpstr>PowerPoint Presentation</vt:lpstr>
      <vt:lpstr>PowerPoint Presentation</vt:lpstr>
      <vt:lpstr>PowerPoint Presentation</vt:lpstr>
      <vt:lpstr>Nuclear Boom and Bust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Fukushima</vt:lpstr>
      <vt:lpstr>PowerPoint Presentation</vt:lpstr>
      <vt:lpstr>Nuclear and Radiological Event Scale</vt:lpstr>
      <vt:lpstr>Radioactive Waste Management</vt:lpstr>
      <vt:lpstr>PowerPoint Presentation</vt:lpstr>
      <vt:lpstr>PowerPoint Presentation</vt:lpstr>
      <vt:lpstr>PowerPoint Presentation</vt:lpstr>
      <vt:lpstr>PowerPoint Presentation</vt:lpstr>
    </vt:vector>
  </TitlesOfParts>
  <Company>James Dauray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Energy Lecture Powerpoint</dc:title>
  <dc:creator>James Dauray</dc:creator>
  <cp:lastModifiedBy>J Dauray</cp:lastModifiedBy>
  <cp:revision>285</cp:revision>
  <dcterms:created xsi:type="dcterms:W3CDTF">2002-01-16T22:44:40Z</dcterms:created>
  <dcterms:modified xsi:type="dcterms:W3CDTF">2016-10-18T19:49:02Z</dcterms:modified>
</cp:coreProperties>
</file>