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501" r:id="rId2"/>
    <p:sldId id="540" r:id="rId3"/>
    <p:sldId id="541" r:id="rId4"/>
    <p:sldId id="507" r:id="rId5"/>
    <p:sldId id="542" r:id="rId6"/>
    <p:sldId id="543" r:id="rId7"/>
    <p:sldId id="508" r:id="rId8"/>
    <p:sldId id="544" r:id="rId9"/>
    <p:sldId id="512" r:id="rId10"/>
    <p:sldId id="545" r:id="rId11"/>
    <p:sldId id="521" r:id="rId12"/>
    <p:sldId id="523" r:id="rId13"/>
    <p:sldId id="524" r:id="rId14"/>
    <p:sldId id="546" r:id="rId15"/>
    <p:sldId id="547" r:id="rId16"/>
    <p:sldId id="525" r:id="rId17"/>
    <p:sldId id="530" r:id="rId18"/>
    <p:sldId id="531" r:id="rId19"/>
    <p:sldId id="533" r:id="rId20"/>
    <p:sldId id="539" r:id="rId21"/>
    <p:sldId id="534" r:id="rId22"/>
    <p:sldId id="410" r:id="rId23"/>
    <p:sldId id="503" r:id="rId24"/>
    <p:sldId id="504" r:id="rId25"/>
    <p:sldId id="505" r:id="rId26"/>
    <p:sldId id="536" r:id="rId27"/>
    <p:sldId id="506" r:id="rId28"/>
    <p:sldId id="548" r:id="rId29"/>
    <p:sldId id="554" r:id="rId30"/>
    <p:sldId id="553" r:id="rId31"/>
    <p:sldId id="549" r:id="rId32"/>
    <p:sldId id="551" r:id="rId33"/>
    <p:sldId id="555" r:id="rId34"/>
    <p:sldId id="556" r:id="rId35"/>
    <p:sldId id="557" r:id="rId36"/>
    <p:sldId id="558" r:id="rId37"/>
    <p:sldId id="559" r:id="rId38"/>
    <p:sldId id="526" r:id="rId39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2E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11" autoAdjust="0"/>
    <p:restoredTop sz="90929" autoAdjust="0"/>
  </p:normalViewPr>
  <p:slideViewPr>
    <p:cSldViewPr>
      <p:cViewPr varScale="1">
        <p:scale>
          <a:sx n="73" d="100"/>
          <a:sy n="73" d="100"/>
        </p:scale>
        <p:origin x="34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FDA4B96F-8155-4A2E-9DF0-FDF05F20F5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57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2/27/2018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46D20F-6A3A-496D-9CEF-8EF2201F7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1A9-4971-4B64-8D7E-0DCDE0BD0B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8A82-46C7-47EE-8F23-CEDDE7A7C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 hasCustomPrompt="1"/>
          </p:nvPr>
        </p:nvSpPr>
        <p:spPr>
          <a:xfrm>
            <a:off x="406400" y="1143000"/>
            <a:ext cx="11379200" cy="495300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`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2/27/2018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B231638-9090-4C10-9727-D0CD5A531E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06400" y="152400"/>
            <a:ext cx="11379200" cy="914400"/>
          </a:xfrm>
        </p:spPr>
        <p:txBody>
          <a:bodyPr rtlCol="0" anchor="b" anchorCtr="0"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01B4-99D7-48E0-889E-D6475639C4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556A-82BD-4BC2-A68A-CE580D93A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AEED-9517-4A85-BBB4-F8826C459F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2/27/2018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28D7-70DC-4CFD-A428-1D6CE5A51E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2/27/2018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A1A5-DC0A-48E1-93E0-96DDEB5588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2/27/2018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78274E-D237-4330-BE16-1739CFB1B6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2B28BB-F063-41C6-9D3A-EDAB251522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DBA829F-A981-424F-8A4A-9A7532D59F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 autoUpdateAnimBg="0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utoUpdateAnimBg="0"/>
    </p:bld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6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6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6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arthobservatory.nasa.gov/Features/WorldOfChange/hobet.php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BWU4A2PNH0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ti2niW2BRA?start=24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c2lJbjoOuN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81000" y="228600"/>
            <a:ext cx="11430000" cy="77834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Nonrenewable </a:t>
            </a:r>
            <a:r>
              <a:rPr lang="en-US" dirty="0" smtClean="0"/>
              <a:t>Energy - Fossil </a:t>
            </a:r>
            <a:r>
              <a:rPr lang="en-US" dirty="0"/>
              <a:t>Fuels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5665198"/>
            <a:ext cx="1112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“Our civilization runs by burning the remains of humble creatures who inhabited the Earth hundreds of millions of years before the first humans…”</a:t>
            </a:r>
          </a:p>
          <a:p>
            <a:r>
              <a:rPr lang="en-US" sz="1800" dirty="0" smtClean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- Carl Sagan</a:t>
            </a:r>
          </a:p>
        </p:txBody>
      </p:sp>
      <p:pic>
        <p:nvPicPr>
          <p:cNvPr id="7170" name="Picture 2" descr="Image result for co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04" y="1026542"/>
            <a:ext cx="10283191" cy="458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15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1143000"/>
            <a:ext cx="39370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Coal mining companies look for </a:t>
            </a:r>
            <a:r>
              <a:rPr lang="en-US" dirty="0" smtClean="0">
                <a:solidFill>
                  <a:srgbClr val="FFFF00"/>
                </a:solidFill>
              </a:rPr>
              <a:t>coal seams </a:t>
            </a:r>
            <a:r>
              <a:rPr lang="en-US" dirty="0" smtClean="0"/>
              <a:t>– layers of coal within rock that are thick enough to be profitably mined.</a:t>
            </a:r>
          </a:p>
          <a:p>
            <a:pPr lvl="1"/>
            <a:r>
              <a:rPr lang="en-US" dirty="0" smtClean="0"/>
              <a:t>Surface mining techniques are used if the coal is not too deep underground.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10082784" y="6400800"/>
            <a:ext cx="609600" cy="457200"/>
          </a:xfrm>
        </p:spPr>
        <p:txBody>
          <a:bodyPr/>
          <a:lstStyle/>
          <a:p>
            <a:fld id="{6B231638-9090-4C10-9727-D0CD5A531E0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 Extraction</a:t>
            </a:r>
            <a:endParaRPr lang="en-US" dirty="0"/>
          </a:p>
        </p:txBody>
      </p:sp>
      <p:pic>
        <p:nvPicPr>
          <p:cNvPr id="14338" name="Picture 2" descr="Image result for coal s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39170"/>
            <a:ext cx="7289800" cy="485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64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304800"/>
            <a:ext cx="11379200" cy="5791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Open-pit mining </a:t>
            </a:r>
            <a:r>
              <a:rPr lang="en-US" dirty="0" smtClean="0"/>
              <a:t>is where </a:t>
            </a:r>
            <a:br>
              <a:rPr lang="en-US" dirty="0" smtClean="0"/>
            </a:br>
            <a:r>
              <a:rPr lang="en-US" dirty="0" smtClean="0"/>
              <a:t>large holes are dug into </a:t>
            </a:r>
            <a:br>
              <a:rPr lang="en-US" dirty="0" smtClean="0"/>
            </a:br>
            <a:r>
              <a:rPr lang="en-US" dirty="0" smtClean="0"/>
              <a:t>the earth and the </a:t>
            </a:r>
            <a:br>
              <a:rPr lang="en-US" dirty="0" smtClean="0"/>
            </a:br>
            <a:r>
              <a:rPr lang="en-US" dirty="0" smtClean="0"/>
              <a:t>minerals removed.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>
                <a:solidFill>
                  <a:srgbClr val="FFFF00"/>
                </a:solidFill>
              </a:rPr>
              <a:t>Strip mining</a:t>
            </a:r>
            <a:r>
              <a:rPr lang="en-US" dirty="0"/>
              <a:t> actually</a:t>
            </a:r>
            <a:br>
              <a:rPr lang="en-US" dirty="0"/>
            </a:br>
            <a:r>
              <a:rPr lang="en-US" dirty="0"/>
              <a:t>carves away horizontal </a:t>
            </a:r>
            <a:br>
              <a:rPr lang="en-US" dirty="0"/>
            </a:br>
            <a:r>
              <a:rPr lang="en-US" dirty="0"/>
              <a:t>beds of coal deposit close </a:t>
            </a:r>
            <a:br>
              <a:rPr lang="en-US" dirty="0"/>
            </a:br>
            <a:r>
              <a:rPr lang="en-US" dirty="0"/>
              <a:t>to the surface.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11582400" y="6400800"/>
            <a:ext cx="609600" cy="457200"/>
          </a:xfrm>
        </p:spPr>
        <p:txBody>
          <a:bodyPr/>
          <a:lstStyle/>
          <a:p>
            <a:fld id="{6B231638-9090-4C10-9727-D0CD5A531E0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218" name="Picture 2" descr="https://image.guim.co.uk/sys-images/Environment/Pix/columnists/2011/1/13/1294919872543/Opencast-coal-mine-Ffos-Y-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2480"/>
            <a:ext cx="431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corbisimages.com/images/Corbis-RT003359.jpg?size=67&amp;uid=1b1fe199-e7b2-4398-a462-389563405d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899" y="3176587"/>
            <a:ext cx="4000976" cy="321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4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533400"/>
            <a:ext cx="3708400" cy="5562600"/>
          </a:xfrm>
        </p:spPr>
        <p:txBody>
          <a:bodyPr>
            <a:normAutofit lnSpcReduction="10000"/>
          </a:bodyPr>
          <a:lstStyle/>
          <a:p>
            <a:r>
              <a:rPr lang="en-US" smtClean="0">
                <a:solidFill>
                  <a:srgbClr val="FFFF00"/>
                </a:solidFill>
              </a:rPr>
              <a:t>Mountaintop removal </a:t>
            </a:r>
            <a:r>
              <a:rPr lang="en-US" smtClean="0"/>
              <a:t>uses explosives to blow up entire mountaintops to allow surface mining of coal seams underneath.</a:t>
            </a:r>
          </a:p>
          <a:p>
            <a:pPr lvl="1"/>
            <a:r>
              <a:rPr lang="en-US" smtClean="0"/>
              <a:t>This is heavily used throughout the Appalachian mountains, as seen in </a:t>
            </a:r>
            <a:r>
              <a:rPr lang="en-US" smtClean="0">
                <a:hlinkClick r:id="rId3"/>
              </a:rPr>
              <a:t>this slideshow </a:t>
            </a:r>
            <a:r>
              <a:rPr lang="en-US" smtClean="0"/>
              <a:t>of the Hobet Mine in West Virginia.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1" name="TBWU4A2PNH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191000" y="1181100"/>
            <a:ext cx="7586133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5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381000"/>
            <a:ext cx="11379200" cy="5715000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Subsurface</a:t>
            </a:r>
            <a:r>
              <a:rPr lang="en-US" smtClean="0"/>
              <a:t>, or underground mining, removes coal through deep tunnels and shafts.</a:t>
            </a:r>
          </a:p>
          <a:p>
            <a:pPr marL="365760" lvl="1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5362" name="Picture 2" descr="Image result for coal mining metho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371600"/>
            <a:ext cx="8763000" cy="517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29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1143000"/>
            <a:ext cx="4013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Water can seep through coal mines, dissolving minerals and creating </a:t>
            </a:r>
            <a:r>
              <a:rPr lang="en-US" dirty="0" smtClean="0">
                <a:solidFill>
                  <a:srgbClr val="FFFF00"/>
                </a:solidFill>
              </a:rPr>
              <a:t>acid mine drainage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Acidic, metallic, and toxic to many animals and plants.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effects of coal mining</a:t>
            </a:r>
            <a:endParaRPr lang="en-US" dirty="0"/>
          </a:p>
        </p:txBody>
      </p:sp>
      <p:pic>
        <p:nvPicPr>
          <p:cNvPr id="16386" name="Picture 2" descr="Image result for acid mine drain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21261"/>
            <a:ext cx="5486400" cy="558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87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381000"/>
            <a:ext cx="11379200" cy="762000"/>
          </a:xfrm>
        </p:spPr>
        <p:txBody>
          <a:bodyPr/>
          <a:lstStyle/>
          <a:p>
            <a:r>
              <a:rPr lang="en-US" dirty="0" smtClean="0"/>
              <a:t>Acid mine drainage is often rust-colored, due to the high iron content.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7412" name="Picture 4" descr="Image result for acid mine drain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95387"/>
            <a:ext cx="10515600" cy="528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80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0"/>
            <a:ext cx="11201400" cy="990600"/>
          </a:xfrm>
        </p:spPr>
        <p:txBody>
          <a:bodyPr>
            <a:normAutofit/>
          </a:bodyPr>
          <a:lstStyle/>
          <a:p>
            <a:r>
              <a:rPr lang="en-US" dirty="0"/>
              <a:t>Workers in underground mines are exposed to high amounts of coal dust, which can eventually lead to </a:t>
            </a:r>
            <a:r>
              <a:rPr lang="en-US" dirty="0">
                <a:solidFill>
                  <a:srgbClr val="FFFF00"/>
                </a:solidFill>
              </a:rPr>
              <a:t>black lung disease</a:t>
            </a:r>
            <a:r>
              <a:rPr lang="en-US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13" y="2590800"/>
            <a:ext cx="1992387" cy="300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216" y="2802160"/>
            <a:ext cx="2519944" cy="258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696" y="2663576"/>
            <a:ext cx="2051304" cy="272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74812" y="5596858"/>
            <a:ext cx="191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Normal lung tissue.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8094" y="5458792"/>
            <a:ext cx="1916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Mild case of Black Lung disease.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22254" y="5473748"/>
            <a:ext cx="1916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Severe case of Black Lung disease.</a:t>
            </a:r>
          </a:p>
        </p:txBody>
      </p:sp>
    </p:spTree>
    <p:extLst>
      <p:ext uri="{BB962C8B-B14F-4D97-AF65-F5344CB8AC3E}">
        <p14:creationId xmlns:p14="http://schemas.microsoft.com/office/powerpoint/2010/main" val="218886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1" y="1143000"/>
            <a:ext cx="4927600" cy="4953000"/>
          </a:xfrm>
        </p:spPr>
        <p:txBody>
          <a:bodyPr/>
          <a:lstStyle/>
          <a:p>
            <a:r>
              <a:rPr lang="en-US" dirty="0" smtClean="0"/>
              <a:t>Like coal, most of the </a:t>
            </a:r>
            <a:r>
              <a:rPr lang="en-US" dirty="0" smtClean="0">
                <a:solidFill>
                  <a:srgbClr val="FFFF00"/>
                </a:solidFill>
              </a:rPr>
              <a:t>oil</a:t>
            </a:r>
            <a:r>
              <a:rPr lang="en-US" dirty="0" smtClean="0"/>
              <a:t> on Earth was formed millions of years ago.</a:t>
            </a:r>
          </a:p>
          <a:p>
            <a:r>
              <a:rPr lang="en-US" dirty="0" smtClean="0"/>
              <a:t>Certain warm shallow seas were so ideal for life that organic material was formed faster than it could decompose.</a:t>
            </a:r>
          </a:p>
          <a:p>
            <a:r>
              <a:rPr lang="en-US" dirty="0" smtClean="0"/>
              <a:t>The organic matter was buried, heated, and pressurized, becoming oil.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Oil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670243"/>
            <a:ext cx="4324350" cy="5754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762" y="646947"/>
            <a:ext cx="4324350" cy="57774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9862" y="649427"/>
            <a:ext cx="4339994" cy="577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0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 autoUpdateAnimBg="0"/>
      <p:bldP spid="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3505200" cy="5715000"/>
          </a:xfrm>
        </p:spPr>
        <p:txBody>
          <a:bodyPr/>
          <a:lstStyle/>
          <a:p>
            <a:r>
              <a:rPr lang="en-US" dirty="0" smtClean="0"/>
              <a:t>The present day distribution of oil generally lines up with those productive shallow seas.</a:t>
            </a:r>
          </a:p>
          <a:p>
            <a:pPr lvl="1"/>
            <a:r>
              <a:rPr lang="en-US" dirty="0" smtClean="0"/>
              <a:t>Middle East, Western U.S. and Canada, Russia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3314" name="Picture 2" descr="http://palaeos.com/mesozoic/triassic/images/Mtr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5762"/>
            <a:ext cx="6874818" cy="609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86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1143000"/>
            <a:ext cx="4394200" cy="4953000"/>
          </a:xfrm>
        </p:spPr>
        <p:txBody>
          <a:bodyPr/>
          <a:lstStyle/>
          <a:p>
            <a:r>
              <a:rPr lang="en-US" dirty="0" smtClean="0"/>
              <a:t>As a liquid, oil can be pumped directly out of the ground. </a:t>
            </a:r>
          </a:p>
          <a:p>
            <a:pPr lvl="1"/>
            <a:r>
              <a:rPr lang="en-US" dirty="0" smtClean="0"/>
              <a:t>A long drill is used to bore deep into the Earth to reach the deposit.</a:t>
            </a:r>
          </a:p>
          <a:p>
            <a:pPr lvl="1"/>
            <a:r>
              <a:rPr lang="en-US" dirty="0" smtClean="0"/>
              <a:t>The hole is lined with a steel pipe and cement.</a:t>
            </a:r>
          </a:p>
          <a:p>
            <a:pPr lvl="1"/>
            <a:r>
              <a:rPr lang="en-US" dirty="0" smtClean="0"/>
              <a:t>The top is outfitted with collection pipes and valves.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Oil Extraction</a:t>
            </a:r>
            <a:endParaRPr lang="en-US" dirty="0"/>
          </a:p>
        </p:txBody>
      </p:sp>
      <p:pic>
        <p:nvPicPr>
          <p:cNvPr id="19458" name="Picture 2" descr="Image result for oil drill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61003"/>
            <a:ext cx="6629400" cy="578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18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1143000"/>
            <a:ext cx="5537200" cy="495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Nonrenewable energy </a:t>
            </a:r>
            <a:r>
              <a:rPr lang="en-US" dirty="0" smtClean="0"/>
              <a:t>resources cannot be readily replaced by natural means.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Fossil fuels </a:t>
            </a:r>
            <a:r>
              <a:rPr lang="en-US" dirty="0" smtClean="0"/>
              <a:t>are forms of nonrenewable energy that arise from the remains of living organisms over millions of years.</a:t>
            </a:r>
          </a:p>
          <a:p>
            <a:pPr lvl="1"/>
            <a:r>
              <a:rPr lang="en-US" dirty="0" smtClean="0"/>
              <a:t>Coal, oil, and natural gas.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Nonrenewable Energy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829" y="304800"/>
            <a:ext cx="4508500" cy="622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5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304800"/>
            <a:ext cx="11379200" cy="5791200"/>
          </a:xfrm>
        </p:spPr>
        <p:txBody>
          <a:bodyPr/>
          <a:lstStyle/>
          <a:p>
            <a:r>
              <a:rPr lang="en-US" dirty="0" smtClean="0"/>
              <a:t>The ease of transporting oil has enabled drilling at very remote locations.</a:t>
            </a:r>
          </a:p>
          <a:p>
            <a:pPr lvl="1"/>
            <a:r>
              <a:rPr lang="en-US" dirty="0" smtClean="0"/>
              <a:t>Prudhoe Bay in Alaska, the Gulf of Mexico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170" name="Picture 2" descr="http://doncoon.p51labs.com/wp-content/uploads/2012/02/scenic-alaska-oil-pipeline_3237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36" y="2057400"/>
            <a:ext cx="6000204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-tc.pbs.org/wgbh/amex/pipeline/map/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2057400"/>
            <a:ext cx="4244951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03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81000"/>
            <a:ext cx="53340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As a liquid, oil can also escape more easily, forming an </a:t>
            </a:r>
            <a:r>
              <a:rPr lang="en-US" dirty="0" smtClean="0">
                <a:solidFill>
                  <a:srgbClr val="FFFF00"/>
                </a:solidFill>
              </a:rPr>
              <a:t>oil spill</a:t>
            </a:r>
            <a:r>
              <a:rPr lang="en-US" dirty="0" smtClean="0"/>
              <a:t>.</a:t>
            </a:r>
          </a:p>
          <a:p>
            <a:r>
              <a:rPr lang="en-US" dirty="0" smtClean="0"/>
              <a:t>Oil spills are devastating to marine life. </a:t>
            </a:r>
          </a:p>
          <a:p>
            <a:pPr lvl="1"/>
            <a:r>
              <a:rPr lang="en-US" dirty="0" smtClean="0"/>
              <a:t>Penetrates through the fur and feathers of birds and mammals, reducing their ability to fly, float, and insulate themselves.</a:t>
            </a:r>
          </a:p>
          <a:p>
            <a:pPr lvl="1"/>
            <a:r>
              <a:rPr lang="en-US" dirty="0" smtClean="0"/>
              <a:t>Benthic organisms, living at the bottom of the sea, can be suffocated.</a:t>
            </a:r>
          </a:p>
          <a:p>
            <a:pPr lvl="1"/>
            <a:r>
              <a:rPr lang="en-US" dirty="0" smtClean="0"/>
              <a:t>Directly toxic to fish and plankton.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7410" name="Picture 2" descr="http://www.lifesciencesfoundation.org/content/media/2011/06/17/1990_The_Exxon_Valdez_freshawl.com_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230" y="1562100"/>
            <a:ext cx="565727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74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63000" y="64008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B0FF3E05-1EC0-47EC-BE0B-28646D10DB1F}" type="slidenum">
              <a:rPr lang="en-US" smtClean="0">
                <a:latin typeface="Times New Roman" pitchFamily="18" charset="0"/>
              </a:rPr>
              <a:pPr/>
              <a:t>22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Natural Gas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143000"/>
            <a:ext cx="4013200" cy="495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Natural gas </a:t>
            </a:r>
            <a:r>
              <a:rPr lang="en-US" dirty="0" smtClean="0"/>
              <a:t>is mostly made of methane, CH4.</a:t>
            </a:r>
          </a:p>
          <a:p>
            <a:r>
              <a:rPr lang="en-US" dirty="0" smtClean="0"/>
              <a:t>As a gas, it is more difficult to extract, contain, and transport.</a:t>
            </a:r>
          </a:p>
          <a:p>
            <a:pPr lvl="1"/>
            <a:r>
              <a:rPr lang="en-US" dirty="0" smtClean="0"/>
              <a:t>Many oil drillers will burn off methane deposits instead of collecting them, creating a </a:t>
            </a:r>
            <a:r>
              <a:rPr lang="en-US" dirty="0" smtClean="0">
                <a:solidFill>
                  <a:srgbClr val="FFFF00"/>
                </a:solidFill>
              </a:rPr>
              <a:t>gas flare</a:t>
            </a:r>
            <a:r>
              <a:rPr lang="en-US" dirty="0" smtClean="0"/>
              <a:t>.</a:t>
            </a:r>
          </a:p>
        </p:txBody>
      </p:sp>
      <p:pic>
        <p:nvPicPr>
          <p:cNvPr id="20482" name="Picture 2" descr="Image result for gas fl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23950"/>
            <a:ext cx="6953250" cy="463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06400" y="1143000"/>
            <a:ext cx="4089400" cy="495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Hydraulic fracturing</a:t>
            </a:r>
            <a:r>
              <a:rPr lang="en-US" dirty="0" smtClean="0"/>
              <a:t>, or “fracking”, is a controversial technique used to extract natural gas from rock formations that are normally impermeable.</a:t>
            </a:r>
          </a:p>
          <a:p>
            <a:pPr lvl="1"/>
            <a:r>
              <a:rPr lang="en-US" dirty="0" smtClean="0"/>
              <a:t>Shale is the most common rock that contains methane.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E285195-5A12-43E2-8004-4D87A0EBE1B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Hydraulic Fracturing</a:t>
            </a:r>
          </a:p>
        </p:txBody>
      </p:sp>
      <p:pic>
        <p:nvPicPr>
          <p:cNvPr id="21506" name="Picture 2" descr="Image result for sh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1600200"/>
            <a:ext cx="55435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16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06400" y="304800"/>
            <a:ext cx="4775200" cy="57912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Marcellus Shale </a:t>
            </a:r>
            <a:r>
              <a:rPr lang="en-US" dirty="0" smtClean="0"/>
              <a:t>is a large underground shale formation that contains an estimated 88 trillion cubic feet of natural gas.</a:t>
            </a:r>
          </a:p>
          <a:p>
            <a:pPr lvl="1"/>
            <a:r>
              <a:rPr lang="en-US" dirty="0" smtClean="0"/>
              <a:t>Prior to 2008, these deposits were unknown.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759EC1C-0164-4F99-9288-0125E1EC7029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7109" name="Picture 2" descr="http://www.toxictortlitigationblog.com/uploads/image/marcellus-sh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974" y="1524000"/>
            <a:ext cx="5086027" cy="406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22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406400" y="381000"/>
            <a:ext cx="4546600" cy="6096000"/>
          </a:xfrm>
        </p:spPr>
        <p:txBody>
          <a:bodyPr/>
          <a:lstStyle/>
          <a:p>
            <a:r>
              <a:rPr lang="en-US" dirty="0" smtClean="0"/>
              <a:t>First, a mixture of water and other chemicals called </a:t>
            </a:r>
            <a:r>
              <a:rPr lang="en-US" dirty="0" smtClean="0">
                <a:solidFill>
                  <a:srgbClr val="FFFF00"/>
                </a:solidFill>
              </a:rPr>
              <a:t>fracking fluid </a:t>
            </a:r>
            <a:r>
              <a:rPr lang="en-US" dirty="0" smtClean="0"/>
              <a:t>is pumped into a narrow hole drilled into the rock formation.</a:t>
            </a:r>
          </a:p>
          <a:p>
            <a:r>
              <a:rPr lang="en-US" dirty="0" smtClean="0"/>
              <a:t>The pressure created from this fluid causes the rock formation to fracture.</a:t>
            </a:r>
          </a:p>
          <a:p>
            <a:r>
              <a:rPr lang="en-US" dirty="0" smtClean="0"/>
              <a:t>Sand is injected afterwards to fill the cracks, because it is more permeable and </a:t>
            </a:r>
            <a:r>
              <a:rPr lang="en-US" dirty="0"/>
              <a:t>a</a:t>
            </a:r>
            <a:r>
              <a:rPr lang="en-US" dirty="0" smtClean="0"/>
              <a:t>llows the methane to seep out.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C68F77A-D492-4987-B66E-5294C2D6F77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Uti2niW2BR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105400" y="1371600"/>
            <a:ext cx="6637867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9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228600"/>
            <a:ext cx="5232400" cy="5867400"/>
          </a:xfrm>
        </p:spPr>
        <p:txBody>
          <a:bodyPr/>
          <a:lstStyle/>
          <a:p>
            <a:r>
              <a:rPr lang="en-US" dirty="0" smtClean="0"/>
              <a:t>There are two big issues that make hydraulic fracturing controversial.</a:t>
            </a:r>
          </a:p>
          <a:p>
            <a:pPr lvl="1"/>
            <a:r>
              <a:rPr lang="en-US" dirty="0" smtClean="0"/>
              <a:t>Millions of gallons of water are needed to “frack” the well.</a:t>
            </a:r>
          </a:p>
          <a:p>
            <a:pPr lvl="1"/>
            <a:r>
              <a:rPr lang="en-US" dirty="0" smtClean="0"/>
              <a:t>The water that returns back to the surface, called </a:t>
            </a:r>
            <a:r>
              <a:rPr lang="en-US" dirty="0" err="1" smtClean="0">
                <a:solidFill>
                  <a:srgbClr val="FFFF00"/>
                </a:solidFill>
              </a:rPr>
              <a:t>flowback</a:t>
            </a:r>
            <a:r>
              <a:rPr lang="en-US" dirty="0" smtClean="0">
                <a:solidFill>
                  <a:srgbClr val="FFFF00"/>
                </a:solidFill>
              </a:rPr>
              <a:t> wastewater</a:t>
            </a:r>
            <a:r>
              <a:rPr lang="en-US" dirty="0" smtClean="0"/>
              <a:t>, is contaminated with minerals, fracturing fluid chemicals, and natural gas itself.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20482" name="Picture 2" descr="http://www.swarthmore.edu/Images/academics/student_projects/es_capstone/Fracking%20Liquid%20Container%20Tru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573" y="228600"/>
            <a:ext cx="42291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Waste Pit of Hydro-Fracking Drilling Slur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574" y="3984486"/>
            <a:ext cx="429846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57084" y="3069956"/>
            <a:ext cx="4298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Water trucking containers, </a:t>
            </a:r>
            <a:r>
              <a:rPr lang="en-US" sz="2000" dirty="0" err="1">
                <a:latin typeface="+mn-lt"/>
              </a:rPr>
              <a:t>Dimock</a:t>
            </a:r>
            <a:r>
              <a:rPr lang="en-US" sz="2000" dirty="0">
                <a:latin typeface="+mn-lt"/>
              </a:rPr>
              <a:t>, Pennsylvania.</a:t>
            </a:r>
          </a:p>
        </p:txBody>
      </p:sp>
    </p:spTree>
    <p:extLst>
      <p:ext uri="{BB962C8B-B14F-4D97-AF65-F5344CB8AC3E}">
        <p14:creationId xmlns:p14="http://schemas.microsoft.com/office/powerpoint/2010/main" val="335428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06400" y="304800"/>
            <a:ext cx="11379200" cy="5791200"/>
          </a:xfrm>
        </p:spPr>
        <p:txBody>
          <a:bodyPr/>
          <a:lstStyle/>
          <a:p>
            <a:r>
              <a:rPr lang="en-US" dirty="0" smtClean="0"/>
              <a:t>Hydraulic fracturing has been issued many exemptions from Federal environmental laws:</a:t>
            </a:r>
          </a:p>
          <a:p>
            <a:pPr lvl="1"/>
            <a:r>
              <a:rPr lang="en-US" dirty="0" smtClean="0"/>
              <a:t>National Environmental Policy Act: Exempted from issuing certain environmental impact reports before drilling.</a:t>
            </a:r>
          </a:p>
          <a:p>
            <a:pPr lvl="1"/>
            <a:r>
              <a:rPr lang="en-US" dirty="0" smtClean="0"/>
              <a:t>Clean Air Act: Exempted from emission limits passed in the 1990 amendments.</a:t>
            </a:r>
          </a:p>
          <a:p>
            <a:pPr lvl="1"/>
            <a:r>
              <a:rPr lang="en-US" dirty="0" smtClean="0"/>
              <a:t>Clean Water Act: Exempted from pollution from </a:t>
            </a:r>
            <a:r>
              <a:rPr lang="en-US" dirty="0" err="1" smtClean="0"/>
              <a:t>stormwater</a:t>
            </a:r>
            <a:r>
              <a:rPr lang="en-US" dirty="0" smtClean="0"/>
              <a:t> runoff.</a:t>
            </a:r>
          </a:p>
          <a:p>
            <a:pPr lvl="1"/>
            <a:r>
              <a:rPr lang="en-US" dirty="0" smtClean="0"/>
              <a:t>Safe Drinking Water Act: Exempted from a rule restricting underground injection of waste.</a:t>
            </a:r>
          </a:p>
          <a:p>
            <a:pPr lvl="1"/>
            <a:r>
              <a:rPr lang="en-US" dirty="0" smtClean="0"/>
              <a:t>Resource Conservation and Recovery Act:</a:t>
            </a:r>
            <a:br>
              <a:rPr lang="en-US" dirty="0" smtClean="0"/>
            </a:br>
            <a:r>
              <a:rPr lang="en-US" dirty="0" smtClean="0"/>
              <a:t>Exempted from certain hazardous waste</a:t>
            </a:r>
            <a:br>
              <a:rPr lang="en-US" dirty="0" smtClean="0"/>
            </a:br>
            <a:r>
              <a:rPr lang="en-US" dirty="0" smtClean="0"/>
              <a:t>rules.</a:t>
            </a:r>
          </a:p>
          <a:p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DDCC0FB-06F3-4F3F-9DF0-BD1259138FBD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1506" name="Picture 2" descr="http://ohiocitizen.org/wp-content/uploads/2012/05/fracking_rectangle-460x3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87" y="3485954"/>
            <a:ext cx="3910817" cy="261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72299" y="6056188"/>
            <a:ext cx="4203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Water collected from a well in rural Bradford County, Pennsylvania.</a:t>
            </a:r>
          </a:p>
        </p:txBody>
      </p:sp>
    </p:spTree>
    <p:extLst>
      <p:ext uri="{BB962C8B-B14F-4D97-AF65-F5344CB8AC3E}">
        <p14:creationId xmlns:p14="http://schemas.microsoft.com/office/powerpoint/2010/main" val="316193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Coal is primarily used as a source of heat for electricity generation.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Fossil Fuels	</a:t>
            </a:r>
            <a:endParaRPr lang="en-US" dirty="0"/>
          </a:p>
        </p:txBody>
      </p:sp>
      <p:pic>
        <p:nvPicPr>
          <p:cNvPr id="9" name="Picture 2" descr="Image result for coal power pl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789185"/>
            <a:ext cx="8707628" cy="484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01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228600"/>
            <a:ext cx="5613400" cy="6248400"/>
          </a:xfrm>
        </p:spPr>
        <p:txBody>
          <a:bodyPr>
            <a:normAutofit/>
          </a:bodyPr>
          <a:lstStyle/>
          <a:p>
            <a:r>
              <a:rPr lang="en-US" dirty="0" smtClean="0"/>
              <a:t>Coal is burned in the </a:t>
            </a:r>
            <a:r>
              <a:rPr lang="en-US" dirty="0" smtClean="0">
                <a:solidFill>
                  <a:srgbClr val="FFFF00"/>
                </a:solidFill>
              </a:rPr>
              <a:t>boiler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chemical potential energy of coal is converted to mechanical kinetic energy of steam.</a:t>
            </a:r>
          </a:p>
          <a:p>
            <a:endParaRPr lang="en-US" dirty="0" smtClean="0"/>
          </a:p>
          <a:p>
            <a:r>
              <a:rPr lang="en-US" dirty="0" smtClean="0"/>
              <a:t>Pollution is filtered in the </a:t>
            </a:r>
            <a:r>
              <a:rPr lang="en-US" dirty="0" smtClean="0">
                <a:solidFill>
                  <a:srgbClr val="FFFF00"/>
                </a:solidFill>
              </a:rPr>
              <a:t>precipitator</a:t>
            </a:r>
            <a:r>
              <a:rPr lang="en-US" dirty="0" smtClean="0"/>
              <a:t> before being released by the </a:t>
            </a:r>
            <a:r>
              <a:rPr lang="en-US" dirty="0" smtClean="0"/>
              <a:t>smokestack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Steam generated by boiling water is passed through a series of large fan blades called a </a:t>
            </a:r>
            <a:r>
              <a:rPr lang="en-US" dirty="0" smtClean="0">
                <a:solidFill>
                  <a:srgbClr val="FFFF00"/>
                </a:solidFill>
              </a:rPr>
              <a:t>turbine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kinetic energy of steam is transferred to the spinning blades.</a:t>
            </a:r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2534" name="Picture 6" descr="Image result for coal power plant pleasant prair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0"/>
            <a:ext cx="590550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74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1143000"/>
            <a:ext cx="11176000" cy="35585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Coal</a:t>
            </a:r>
            <a:r>
              <a:rPr lang="en-US" dirty="0" smtClean="0"/>
              <a:t> is a hard, blackish substance that is formed from plant matter that has been highly compressed and pressurized.</a:t>
            </a:r>
          </a:p>
          <a:p>
            <a:pPr lvl="1"/>
            <a:r>
              <a:rPr lang="en-US" dirty="0" smtClean="0"/>
              <a:t>When coal is more compressed, its carbon content increases, resulting in a greater energy content.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</a:t>
            </a:r>
            <a:endParaRPr lang="en-US" dirty="0"/>
          </a:p>
        </p:txBody>
      </p:sp>
      <p:pic>
        <p:nvPicPr>
          <p:cNvPr id="8198" name="Picture 6" descr="Image result for peat lignite co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998594"/>
            <a:ext cx="9982200" cy="355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26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228600"/>
            <a:ext cx="5613400" cy="6248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spinning of the turbine blades spins a </a:t>
            </a:r>
            <a:r>
              <a:rPr lang="en-US" dirty="0" smtClean="0">
                <a:solidFill>
                  <a:srgbClr val="FFFF00"/>
                </a:solidFill>
              </a:rPr>
              <a:t>generator, </a:t>
            </a:r>
            <a:r>
              <a:rPr lang="en-US" dirty="0" smtClean="0"/>
              <a:t>which moves a magnet near a charged wire.</a:t>
            </a:r>
          </a:p>
          <a:p>
            <a:pPr lvl="1"/>
            <a:r>
              <a:rPr lang="en-US" dirty="0" smtClean="0"/>
              <a:t>The mechanical energy of the turbine is transferred to electrical energy.</a:t>
            </a:r>
          </a:p>
          <a:p>
            <a:endParaRPr lang="en-US" dirty="0" smtClean="0"/>
          </a:p>
          <a:p>
            <a:r>
              <a:rPr lang="en-US" dirty="0" smtClean="0"/>
              <a:t>The electricity is delivered through a series of large </a:t>
            </a:r>
            <a:r>
              <a:rPr lang="en-US" dirty="0" smtClean="0">
                <a:solidFill>
                  <a:srgbClr val="FFFF00"/>
                </a:solidFill>
              </a:rPr>
              <a:t>transmission wires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FF00"/>
                </a:solidFill>
              </a:rPr>
              <a:t>cooling tower </a:t>
            </a:r>
            <a:r>
              <a:rPr lang="en-US" dirty="0" smtClean="0"/>
              <a:t>releases excess heat in the form of steam.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22534" name="Picture 6" descr="Image result for coal power plant pleasant prair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0"/>
            <a:ext cx="590550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42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304800"/>
            <a:ext cx="40894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The residual ash is mixed with water to minimize dust, then pumped into an </a:t>
            </a:r>
            <a:r>
              <a:rPr lang="en-US" dirty="0" smtClean="0">
                <a:solidFill>
                  <a:srgbClr val="FFFF00"/>
                </a:solidFill>
              </a:rPr>
              <a:t>ash storage pond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ash is highly toxic, containing heavy metals and other toxins.</a:t>
            </a:r>
          </a:p>
          <a:p>
            <a:pPr lvl="1"/>
            <a:r>
              <a:rPr lang="en-US" dirty="0" smtClean="0"/>
              <a:t>Eventually, 70-80% of this ash is disposed of in landfills.  The rest is used in concrete, asphalt, and other applications.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194" name="Picture 2" descr="http://mediad.publicbroadcasting.net/p/wunc/files/201307/LakeJuli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33400"/>
            <a:ext cx="64770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0300" y="55626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Power plant and coal ash ponds, Asheville, North Carolina.</a:t>
            </a:r>
          </a:p>
        </p:txBody>
      </p:sp>
    </p:spTree>
    <p:extLst>
      <p:ext uri="{BB962C8B-B14F-4D97-AF65-F5344CB8AC3E}">
        <p14:creationId xmlns:p14="http://schemas.microsoft.com/office/powerpoint/2010/main" val="44785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390331"/>
            <a:ext cx="7103569" cy="5705669"/>
          </a:xfrm>
        </p:spPr>
        <p:txBody>
          <a:bodyPr/>
          <a:lstStyle/>
          <a:p>
            <a:r>
              <a:rPr lang="en-US" dirty="0" smtClean="0"/>
              <a:t>Crude oil is separated in a process called </a:t>
            </a:r>
            <a:r>
              <a:rPr lang="en-US" dirty="0" smtClean="0">
                <a:solidFill>
                  <a:srgbClr val="FFFF00"/>
                </a:solidFill>
              </a:rPr>
              <a:t>distillation</a:t>
            </a:r>
            <a:r>
              <a:rPr lang="en-US" dirty="0" smtClean="0"/>
              <a:t>, where it is gradually heated and components are removed based on boiling point.</a:t>
            </a:r>
          </a:p>
          <a:p>
            <a:pPr lvl="1"/>
            <a:r>
              <a:rPr lang="en-US" dirty="0" smtClean="0"/>
              <a:t>Low boiling point compounds, like gasoline, are removed first.</a:t>
            </a:r>
          </a:p>
          <a:p>
            <a:r>
              <a:rPr lang="en-US" dirty="0" smtClean="0"/>
              <a:t>The majority of the compounds derived from oil are used for transportation fuel.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6" descr="1303a_Refining_crude_o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969" y="390331"/>
            <a:ext cx="4294681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88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304800"/>
            <a:ext cx="11379200" cy="1371600"/>
          </a:xfrm>
        </p:spPr>
        <p:txBody>
          <a:bodyPr/>
          <a:lstStyle/>
          <a:p>
            <a:r>
              <a:rPr lang="en-US" dirty="0" smtClean="0"/>
              <a:t>Natural gas is either used as a source of household heat or burned for electricity generation.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3556" name="Picture 4" descr="Image result for natural gas household he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676400"/>
            <a:ext cx="7086600" cy="405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52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fossil fuel has benefits and drawbacks as an energy source.</a:t>
            </a:r>
          </a:p>
          <a:p>
            <a:r>
              <a:rPr lang="en-US" dirty="0" smtClean="0"/>
              <a:t>In terms of pollution, coal is the dirtiest of the three fossil fuels, with natural gas being the cleanest.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Fossil Fuels</a:t>
            </a:r>
            <a:endParaRPr lang="en-US" dirty="0"/>
          </a:p>
        </p:txBody>
      </p:sp>
      <p:pic>
        <p:nvPicPr>
          <p:cNvPr id="25602" name="Picture 2" descr="Image result for coal natural gas pol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2743200"/>
            <a:ext cx="6263131" cy="389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31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381000"/>
            <a:ext cx="11379200" cy="5715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Energy returned on investment (EROI) </a:t>
            </a:r>
            <a:r>
              <a:rPr lang="en-US" dirty="0" smtClean="0"/>
              <a:t>is a ratio that measures the relative cost and difficulty of extracting a specific resource.</a:t>
            </a:r>
          </a:p>
          <a:p>
            <a:pPr lvl="1"/>
            <a:r>
              <a:rPr lang="en-US" dirty="0"/>
              <a:t>EROI = Energy returned / Energy </a:t>
            </a:r>
            <a:r>
              <a:rPr lang="en-US" dirty="0" smtClean="0"/>
              <a:t>invested</a:t>
            </a:r>
          </a:p>
          <a:p>
            <a:pPr lvl="1"/>
            <a:r>
              <a:rPr lang="en-US" dirty="0" smtClean="0"/>
              <a:t>Lower ratios indicate that the resource is more difficult and expensive to extract.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26626" name="Picture 2" descr="Image result for fossil fuel er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0"/>
            <a:ext cx="6934200" cy="445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89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381000"/>
            <a:ext cx="113792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Current EROI values: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5-9 is considered the minimum EROI for an industrial society to function.</a:t>
            </a:r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483842"/>
              </p:ext>
            </p:extLst>
          </p:nvPr>
        </p:nvGraphicFramePr>
        <p:xfrm>
          <a:off x="1524000" y="1370012"/>
          <a:ext cx="9296400" cy="3125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200">
                  <a:extLst>
                    <a:ext uri="{9D8B030D-6E8A-4147-A177-3AD203B41FA5}">
                      <a16:colId xmlns:a16="http://schemas.microsoft.com/office/drawing/2014/main" val="2113908554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3377103870"/>
                    </a:ext>
                  </a:extLst>
                </a:gridCol>
              </a:tblGrid>
              <a:tr h="62515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Resource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EROI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15400"/>
                  </a:ext>
                </a:extLst>
              </a:tr>
              <a:tr h="62515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18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315179"/>
                  </a:ext>
                </a:extLst>
              </a:tr>
              <a:tr h="62515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Conventional crude oil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214722"/>
                  </a:ext>
                </a:extLst>
              </a:tr>
              <a:tr h="62515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Natural gas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358535"/>
                  </a:ext>
                </a:extLst>
              </a:tr>
              <a:tr h="62515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Tar sands oil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529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91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228600"/>
            <a:ext cx="4318000" cy="58674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reserves-to-production ratio </a:t>
            </a:r>
            <a:r>
              <a:rPr lang="en-US" dirty="0" smtClean="0"/>
              <a:t>estimates how many  of a resource we have left at current rates of use.</a:t>
            </a:r>
          </a:p>
          <a:p>
            <a:pPr lvl="1"/>
            <a:r>
              <a:rPr lang="en-US" dirty="0" smtClean="0"/>
              <a:t>R/P Ratio = Total remaining reserves / Annual Rate of Production</a:t>
            </a:r>
          </a:p>
          <a:p>
            <a:r>
              <a:rPr lang="en-US" dirty="0" smtClean="0"/>
              <a:t>Current R/P ratios:</a:t>
            </a:r>
          </a:p>
          <a:p>
            <a:pPr lvl="1"/>
            <a:r>
              <a:rPr lang="en-US" dirty="0" smtClean="0"/>
              <a:t>Coal = 114 years</a:t>
            </a:r>
          </a:p>
          <a:p>
            <a:pPr lvl="1"/>
            <a:r>
              <a:rPr lang="en-US" dirty="0" smtClean="0"/>
              <a:t>Natural gas = 53 years</a:t>
            </a:r>
          </a:p>
          <a:p>
            <a:pPr lvl="1"/>
            <a:r>
              <a:rPr lang="en-US" dirty="0" smtClean="0"/>
              <a:t>Oil = 51 years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27650" name="Picture 2" descr="https://upload.wikimedia.org/wikipedia/commons/thumb/6/68/Proved_Reserves_-_Production.png/800px-Proved_Reserves_-_Produ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90600"/>
            <a:ext cx="6547554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79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143000"/>
            <a:ext cx="5080000" cy="4953000"/>
          </a:xfrm>
        </p:spPr>
        <p:txBody>
          <a:bodyPr/>
          <a:lstStyle/>
          <a:p>
            <a:r>
              <a:rPr lang="en-US" dirty="0" smtClean="0"/>
              <a:t>Fossil Fuels currently provide about 85% of all commercial energy in the world.</a:t>
            </a:r>
          </a:p>
          <a:p>
            <a:pPr lvl="1"/>
            <a:r>
              <a:rPr lang="en-US" dirty="0" smtClean="0"/>
              <a:t>Other renewable sources (wind, solar, hydroelectric) make up 7% of commercial power.</a:t>
            </a:r>
          </a:p>
          <a:p>
            <a:pPr lvl="1"/>
            <a:r>
              <a:rPr lang="en-US" dirty="0" smtClean="0"/>
              <a:t>Nuclear power makes up 8% of commercial power.</a:t>
            </a:r>
            <a:endParaRPr lang="en-US" dirty="0"/>
          </a:p>
        </p:txBody>
      </p:sp>
      <p:sp>
        <p:nvSpPr>
          <p:cNvPr id="34818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500719-096D-40CD-B7D7-4E87653B3A0D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Energy Consumption</a:t>
            </a:r>
            <a:endParaRPr lang="en-US" dirty="0" smtClean="0"/>
          </a:p>
        </p:txBody>
      </p:sp>
      <p:pic>
        <p:nvPicPr>
          <p:cNvPr id="5" name="Picture 4" descr="1302b_Commercial_energy_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520" y="1524000"/>
            <a:ext cx="443027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542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457200"/>
            <a:ext cx="3710577" cy="3962400"/>
          </a:xfrm>
        </p:spPr>
        <p:txBody>
          <a:bodyPr/>
          <a:lstStyle/>
          <a:p>
            <a:r>
              <a:rPr lang="en-US" dirty="0" smtClean="0"/>
              <a:t>Most coal formed during the </a:t>
            </a:r>
            <a:r>
              <a:rPr lang="en-US" dirty="0" smtClean="0">
                <a:solidFill>
                  <a:srgbClr val="FFFF00"/>
                </a:solidFill>
              </a:rPr>
              <a:t>carboniferous period</a:t>
            </a:r>
            <a:r>
              <a:rPr lang="en-US" dirty="0" smtClean="0"/>
              <a:t>, a geologic period lasting from about 360-300 million years ago.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04535"/>
            <a:ext cx="6754599" cy="640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381000"/>
            <a:ext cx="4394200" cy="5715000"/>
          </a:xfrm>
        </p:spPr>
        <p:txBody>
          <a:bodyPr/>
          <a:lstStyle/>
          <a:p>
            <a:r>
              <a:rPr lang="en-US" dirty="0" smtClean="0"/>
              <a:t>During the carboniferous period, much of the Earth experienced a tropical climate.</a:t>
            </a:r>
          </a:p>
          <a:p>
            <a:pPr lvl="1"/>
            <a:r>
              <a:rPr lang="en-US" dirty="0" smtClean="0"/>
              <a:t>The average temperature was about 68°F, compared to an average of 55.5</a:t>
            </a:r>
            <a:r>
              <a:rPr lang="en-US" dirty="0"/>
              <a:t>°</a:t>
            </a:r>
            <a:r>
              <a:rPr lang="en-US" dirty="0" smtClean="0"/>
              <a:t>F in the 20</a:t>
            </a:r>
            <a:r>
              <a:rPr lang="en-US" baseline="30000" dirty="0" smtClean="0"/>
              <a:t>th</a:t>
            </a:r>
            <a:r>
              <a:rPr lang="en-US" dirty="0" smtClean="0"/>
              <a:t> century.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44" name="Picture 4" descr="342.jpg (128139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951177"/>
            <a:ext cx="7239000" cy="457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66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304800"/>
            <a:ext cx="6070600" cy="5791200"/>
          </a:xfrm>
        </p:spPr>
        <p:txBody>
          <a:bodyPr/>
          <a:lstStyle/>
          <a:p>
            <a:r>
              <a:rPr lang="en-US" dirty="0" smtClean="0"/>
              <a:t>Fern-like trees evolved the ability to use a tough fiber called </a:t>
            </a:r>
            <a:r>
              <a:rPr lang="en-US" i="1" dirty="0" smtClean="0"/>
              <a:t>lignin</a:t>
            </a:r>
            <a:r>
              <a:rPr lang="en-US" dirty="0" smtClean="0"/>
              <a:t> to grow tall and stay upright, allowing them to outcompete neighboring trees for sunlight.</a:t>
            </a:r>
          </a:p>
          <a:p>
            <a:pPr lvl="1"/>
            <a:r>
              <a:rPr lang="en-US" dirty="0" smtClean="0"/>
              <a:t>The trees had a shallow root system, causing them to fall over easily.</a:t>
            </a:r>
          </a:p>
          <a:p>
            <a:pPr lvl="1"/>
            <a:r>
              <a:rPr lang="en-US" dirty="0" smtClean="0"/>
              <a:t>Bacteria and fungi had not yet evolved the ability to digest lignin, so dead trees did not decompose.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1266" name="Picture 2" descr="Drawing by Robert Krulwi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81037"/>
            <a:ext cx="5093439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55674" y="5719762"/>
            <a:ext cx="3329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n-lt"/>
              </a:rPr>
              <a:t>Drawing by Robert </a:t>
            </a:r>
            <a:r>
              <a:rPr lang="en-US" sz="2000" dirty="0" err="1">
                <a:latin typeface="+mn-lt"/>
              </a:rPr>
              <a:t>Krulwich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945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04800"/>
            <a:ext cx="10833100" cy="6172200"/>
          </a:xfrm>
        </p:spPr>
        <p:txBody>
          <a:bodyPr/>
          <a:lstStyle/>
          <a:p>
            <a:r>
              <a:rPr lang="en-US" dirty="0" smtClean="0"/>
              <a:t>Over the next several million years, trees grew, aged, died, fell, and were replaced with new trees.</a:t>
            </a:r>
          </a:p>
          <a:p>
            <a:pPr lvl="1"/>
            <a:r>
              <a:rPr lang="en-US" dirty="0" smtClean="0"/>
              <a:t>Photosynthesis removed carbon dioxide from the air, replacing it with oxygen.</a:t>
            </a:r>
          </a:p>
          <a:p>
            <a:pPr lvl="1"/>
            <a:r>
              <a:rPr lang="en-US" dirty="0" smtClean="0"/>
              <a:t>The oxygen supported the evolution of </a:t>
            </a:r>
            <a:r>
              <a:rPr lang="en-US" dirty="0" smtClean="0">
                <a:hlinkClick r:id="rId2"/>
              </a:rPr>
              <a:t>very large terrestrial arthropods.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2290" name="Picture 2" descr="Carboniferous Forest Diorama. Photograph by John Weinstein, Field Museum Library, Get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44277"/>
            <a:ext cx="8534400" cy="412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98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304800"/>
            <a:ext cx="11480800" cy="5791200"/>
          </a:xfrm>
        </p:spPr>
        <p:txBody>
          <a:bodyPr/>
          <a:lstStyle/>
          <a:p>
            <a:r>
              <a:rPr lang="en-US" dirty="0" smtClean="0"/>
              <a:t>The decrease in atmospheric carbon dioxide weakened the greenhouse effect, causing the global climate to become colder and a glacial expansion.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4" descr="342.jpg (128139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7924800" cy="500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306.jpg (127699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16674"/>
            <a:ext cx="7929563" cy="502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24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381000"/>
            <a:ext cx="3185216" cy="5715000"/>
          </a:xfrm>
        </p:spPr>
        <p:txBody>
          <a:bodyPr/>
          <a:lstStyle/>
          <a:p>
            <a:r>
              <a:rPr lang="en-US" dirty="0" smtClean="0"/>
              <a:t>Today, the countries with the greatest coal deposits line up with the locations of largest carboniferous swamps – North America, Eastern Europe, and Asia.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4" name="Picture 2" descr="http://www.managementcanvas.iimindore.in/icanvas/images/stories/Other-Areas/strategy_co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616" y="385762"/>
            <a:ext cx="8275704" cy="571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40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ustom 2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FEFAC9"/>
      </a:hlink>
      <a:folHlink>
        <a:srgbClr val="FEFAC9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Food and Agriculture</Template>
  <TotalTime>80372</TotalTime>
  <Words>1565</Words>
  <Application>Microsoft Office PowerPoint</Application>
  <PresentationFormat>Widescreen</PresentationFormat>
  <Paragraphs>184</Paragraphs>
  <Slides>38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Constantia</vt:lpstr>
      <vt:lpstr>Times New Roman</vt:lpstr>
      <vt:lpstr>Wingdings 2</vt:lpstr>
      <vt:lpstr>Paper</vt:lpstr>
      <vt:lpstr>PowerPoint Presentation</vt:lpstr>
      <vt:lpstr>Nonrenewable Energy</vt:lpstr>
      <vt:lpstr>Coal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Coal Extraction</vt:lpstr>
      <vt:lpstr>PowerPoint Presentation</vt:lpstr>
      <vt:lpstr>PowerPoint Presentation</vt:lpstr>
      <vt:lpstr>PowerPoint Presentation</vt:lpstr>
      <vt:lpstr>Environmental effects of coal mining</vt:lpstr>
      <vt:lpstr>PowerPoint Presentation</vt:lpstr>
      <vt:lpstr>PowerPoint Presentation</vt:lpstr>
      <vt:lpstr>Oil</vt:lpstr>
      <vt:lpstr>PowerPoint Presentation</vt:lpstr>
      <vt:lpstr>Oil Extraction</vt:lpstr>
      <vt:lpstr>PowerPoint Presentation</vt:lpstr>
      <vt:lpstr>PowerPoint Presentation</vt:lpstr>
      <vt:lpstr>Natural Gas</vt:lpstr>
      <vt:lpstr>Hydraulic Fracturing</vt:lpstr>
      <vt:lpstr>PowerPoint Presentation</vt:lpstr>
      <vt:lpstr>PowerPoint Presentation</vt:lpstr>
      <vt:lpstr>PowerPoint Presentation</vt:lpstr>
      <vt:lpstr>PowerPoint Presentation</vt:lpstr>
      <vt:lpstr>Applications of Fossil Fuels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Comparing Fossil Fuels</vt:lpstr>
      <vt:lpstr>PowerPoint Presentation</vt:lpstr>
      <vt:lpstr>PowerPoint Presentation</vt:lpstr>
      <vt:lpstr>PowerPoint Presentation</vt:lpstr>
      <vt:lpstr>Energy Consumption</vt:lpstr>
    </vt:vector>
  </TitlesOfParts>
  <Company>CCSN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Our Environment</dc:title>
  <dc:creator>James Dauray</dc:creator>
  <cp:lastModifiedBy>James Dauray</cp:lastModifiedBy>
  <cp:revision>290</cp:revision>
  <dcterms:created xsi:type="dcterms:W3CDTF">2002-01-16T22:44:40Z</dcterms:created>
  <dcterms:modified xsi:type="dcterms:W3CDTF">2018-03-08T00:06:09Z</dcterms:modified>
</cp:coreProperties>
</file>