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486" r:id="rId2"/>
    <p:sldId id="489" r:id="rId3"/>
    <p:sldId id="490" r:id="rId4"/>
    <p:sldId id="491" r:id="rId5"/>
    <p:sldId id="493" r:id="rId6"/>
    <p:sldId id="494" r:id="rId7"/>
    <p:sldId id="492" r:id="rId8"/>
    <p:sldId id="495" r:id="rId9"/>
    <p:sldId id="496" r:id="rId10"/>
    <p:sldId id="539" r:id="rId11"/>
    <p:sldId id="500" r:id="rId12"/>
    <p:sldId id="499" r:id="rId13"/>
    <p:sldId id="501" r:id="rId14"/>
    <p:sldId id="502" r:id="rId15"/>
    <p:sldId id="503" r:id="rId16"/>
    <p:sldId id="504" r:id="rId17"/>
    <p:sldId id="505" r:id="rId18"/>
    <p:sldId id="511" r:id="rId19"/>
    <p:sldId id="512" r:id="rId20"/>
    <p:sldId id="541" r:id="rId21"/>
    <p:sldId id="540" r:id="rId22"/>
    <p:sldId id="507" r:id="rId23"/>
    <p:sldId id="508" r:id="rId24"/>
    <p:sldId id="510" r:id="rId25"/>
    <p:sldId id="509" r:id="rId26"/>
    <p:sldId id="506" r:id="rId27"/>
    <p:sldId id="514" r:id="rId28"/>
    <p:sldId id="515" r:id="rId29"/>
    <p:sldId id="516" r:id="rId30"/>
    <p:sldId id="517" r:id="rId31"/>
    <p:sldId id="518" r:id="rId32"/>
    <p:sldId id="520" r:id="rId33"/>
    <p:sldId id="521" r:id="rId34"/>
    <p:sldId id="522" r:id="rId35"/>
    <p:sldId id="519" r:id="rId36"/>
    <p:sldId id="529" r:id="rId37"/>
    <p:sldId id="524" r:id="rId38"/>
    <p:sldId id="525" r:id="rId39"/>
    <p:sldId id="526" r:id="rId40"/>
    <p:sldId id="527" r:id="rId41"/>
    <p:sldId id="528" r:id="rId42"/>
    <p:sldId id="530" r:id="rId43"/>
    <p:sldId id="531" r:id="rId44"/>
    <p:sldId id="532" r:id="rId45"/>
    <p:sldId id="533" r:id="rId46"/>
    <p:sldId id="534" r:id="rId47"/>
    <p:sldId id="535" r:id="rId48"/>
    <p:sldId id="536" r:id="rId49"/>
    <p:sldId id="53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90929"/>
  </p:normalViewPr>
  <p:slideViewPr>
    <p:cSldViewPr>
      <p:cViewPr varScale="1">
        <p:scale>
          <a:sx n="78" d="100"/>
          <a:sy n="78" d="100"/>
        </p:scale>
        <p:origin x="-6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 algn="ctr">
              <a:defRPr b="1"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93397036&amp;force_embed=1&amp;server=vimeo.com&amp;show_title=1&amp;show_byline=0&amp;show_portrait=0&amp;color=00adef&amp;fullscreen=1&amp;autoplay=0&amp;loop=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93397037&amp;force_embed=1&amp;server=vimeo.com&amp;show_title=1&amp;show_byline=0&amp;show_portrait=0&amp;color=00adef&amp;fullscreen=1&amp;autoplay=0&amp;loop=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Resources and Pollution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“When the well is dry, we learn the worth of water.”</a:t>
            </a:r>
          </a:p>
          <a:p>
            <a:r>
              <a:rPr lang="en-US" sz="1600" dirty="0" smtClean="0"/>
              <a:t>	- Benjamin Franklin</a:t>
            </a:r>
            <a:endParaRPr lang="en-US" sz="1600" dirty="0"/>
          </a:p>
        </p:txBody>
      </p:sp>
      <p:pic>
        <p:nvPicPr>
          <p:cNvPr id="2" name="Picture 2" descr="https://lh5.googleusercontent.com/-VCpD8_93igc/TX9qnQes3FI/AAAAAAAAAto/eGC-BINC3TY/s1600/japan-earthquake-2011-3-11-20-30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136"/>
            <a:ext cx="7104761" cy="47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ogaloop.swf?clip_id=93397036&amp;force_embed=1&amp;server=vimeo.com&amp;show_title=1&amp;show_byline=0&amp;show_portrait=0&amp;color=00adef&amp;fullscreen=1&amp;autoplay=0&amp;loop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04800"/>
            <a:ext cx="8153400" cy="6115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981200"/>
          </a:xfrm>
        </p:spPr>
        <p:txBody>
          <a:bodyPr/>
          <a:lstStyle/>
          <a:p>
            <a:r>
              <a:rPr lang="en-US" dirty="0"/>
              <a:t>Groundwater is located in a region of soil called the </a:t>
            </a:r>
            <a:r>
              <a:rPr lang="en-US" dirty="0">
                <a:solidFill>
                  <a:srgbClr val="FFFF00"/>
                </a:solidFill>
              </a:rPr>
              <a:t>zone of saturation</a:t>
            </a:r>
            <a:r>
              <a:rPr lang="en-US" dirty="0"/>
              <a:t>, where all of the spaces between soil particles are filled with water.</a:t>
            </a:r>
          </a:p>
          <a:p>
            <a:pPr lvl="1"/>
            <a:r>
              <a:rPr lang="en-US" dirty="0"/>
              <a:t>The top of this region is called the </a:t>
            </a:r>
            <a:r>
              <a:rPr lang="en-US" dirty="0">
                <a:solidFill>
                  <a:srgbClr val="FFFF00"/>
                </a:solidFill>
              </a:rPr>
              <a:t>water table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Groundwater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44480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Aquifers</a:t>
            </a:r>
            <a:r>
              <a:rPr lang="en-US" dirty="0"/>
              <a:t> are underground regions of soil or porous rock that are saturated with water.</a:t>
            </a:r>
          </a:p>
          <a:p>
            <a:pPr lvl="1"/>
            <a:r>
              <a:rPr lang="en-US" dirty="0" smtClean="0"/>
              <a:t>If the aquifer is physically separated from the groundwater, it is called a </a:t>
            </a:r>
            <a:r>
              <a:rPr lang="en-US" dirty="0" smtClean="0">
                <a:solidFill>
                  <a:srgbClr val="FFFF00"/>
                </a:solidFill>
              </a:rPr>
              <a:t>confined aquifer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Regions where the water can infiltrate the soil and reach the aquifer are called </a:t>
            </a:r>
            <a:r>
              <a:rPr lang="en-US" dirty="0" smtClean="0">
                <a:solidFill>
                  <a:srgbClr val="FFFF00"/>
                </a:solidFill>
              </a:rPr>
              <a:t>recharge zones.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851840" cy="361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4572000" cy="4953000"/>
          </a:xfrm>
        </p:spPr>
        <p:txBody>
          <a:bodyPr/>
          <a:lstStyle/>
          <a:p>
            <a:r>
              <a:rPr lang="en-US" dirty="0" smtClean="0"/>
              <a:t>Most of the United States crop production takes place in the Great Plains, in areas far away from lakes or major rivers.</a:t>
            </a:r>
          </a:p>
          <a:p>
            <a:r>
              <a:rPr lang="en-US" dirty="0" smtClean="0"/>
              <a:t>Water for irrigation here is mostly taken from the Ogallala aquifer.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42" name="Picture 2" descr="http://www.naturalnews.com/images/Ogalla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581400" cy="49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water withdrawal can cause a lowering of the water table, called a </a:t>
            </a:r>
            <a:r>
              <a:rPr lang="en-US" dirty="0" smtClean="0">
                <a:solidFill>
                  <a:srgbClr val="FFFF00"/>
                </a:solidFill>
              </a:rPr>
              <a:t>cone of depression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may cause nearby, shallower wells to run dry.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Overconsumption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6" y="2514600"/>
            <a:ext cx="776189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713" y="838200"/>
            <a:ext cx="8534400" cy="1828800"/>
          </a:xfrm>
        </p:spPr>
        <p:txBody>
          <a:bodyPr/>
          <a:lstStyle/>
          <a:p>
            <a:r>
              <a:rPr lang="en-US" dirty="0" smtClean="0"/>
              <a:t>Wells located near the ocean can experience </a:t>
            </a:r>
            <a:r>
              <a:rPr lang="en-US" dirty="0" smtClean="0">
                <a:solidFill>
                  <a:srgbClr val="FFFF00"/>
                </a:solidFill>
              </a:rPr>
              <a:t>saltwater intrusion </a:t>
            </a:r>
            <a:r>
              <a:rPr lang="en-US" dirty="0" smtClean="0"/>
              <a:t>as the ocean water mixes with the groundwater.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4" y="2473452"/>
            <a:ext cx="776189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3276600" cy="5715000"/>
          </a:xfrm>
        </p:spPr>
        <p:txBody>
          <a:bodyPr/>
          <a:lstStyle/>
          <a:p>
            <a:r>
              <a:rPr lang="en-US" dirty="0" smtClean="0"/>
              <a:t>Only about one inch of precipitation reaches the Ogallala annually, far less than what is actually withdrawn.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290" name="Picture 2" descr="http://lh4.ggpht.com/-KtY_YXCbPrk/UUsOpBMk8SI/AAAAAAAAT8E/sAhBuDgHR34/image%25255B5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399705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3733800" cy="5867400"/>
          </a:xfrm>
        </p:spPr>
        <p:txBody>
          <a:bodyPr/>
          <a:lstStyle/>
          <a:p>
            <a:r>
              <a:rPr lang="en-US" dirty="0" smtClean="0"/>
              <a:t>Excessive groundwater consumption can also lead to </a:t>
            </a:r>
            <a:r>
              <a:rPr lang="en-US" dirty="0" smtClean="0">
                <a:solidFill>
                  <a:srgbClr val="FFFF00"/>
                </a:solidFill>
              </a:rPr>
              <a:t>subsidence</a:t>
            </a:r>
            <a:r>
              <a:rPr lang="en-US" dirty="0" smtClean="0"/>
              <a:t>, a compression and sinking of the zone of saturation.</a:t>
            </a:r>
          </a:p>
          <a:p>
            <a:pPr lvl="1"/>
            <a:r>
              <a:rPr lang="en-US" dirty="0" smtClean="0"/>
              <a:t>The San Joaquin valley in California has experienced subsidence of up to 28 feet.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362" name="Picture 2" descr="http://upload.wikimedia.org/wikipedia/commons/8/81/Gwsanjoaqu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2600"/>
            <a:ext cx="2819400" cy="61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without access to groundwater or surface water may resort to </a:t>
            </a:r>
            <a:r>
              <a:rPr lang="en-US" dirty="0" smtClean="0">
                <a:solidFill>
                  <a:srgbClr val="FFFF00"/>
                </a:solidFill>
              </a:rPr>
              <a:t>desalination</a:t>
            </a:r>
            <a:r>
              <a:rPr lang="en-US" dirty="0" smtClean="0"/>
              <a:t>, or the removal of salt from saltwater.</a:t>
            </a:r>
          </a:p>
          <a:p>
            <a:pPr lvl="1"/>
            <a:r>
              <a:rPr lang="en-US" dirty="0" smtClean="0"/>
              <a:t>Desalinated water is much more expensive due to the high energy costs of operating the plants.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Purification</a:t>
            </a:r>
            <a:endParaRPr lang="en-US" dirty="0"/>
          </a:p>
        </p:txBody>
      </p:sp>
      <p:pic>
        <p:nvPicPr>
          <p:cNvPr id="16386" name="Picture 2" descr="http://www.water-technology.net/projects/tampa/images/7-tampa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355848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5181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Tampa Bay desalination plant (power plant in background).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2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Municipal tap water is regulated by the Environmental Protection Agency (EPA).</a:t>
            </a:r>
          </a:p>
          <a:p>
            <a:pPr lvl="1"/>
            <a:r>
              <a:rPr lang="en-US" dirty="0" smtClean="0"/>
              <a:t>Standards are established within the </a:t>
            </a:r>
            <a:r>
              <a:rPr lang="en-US" dirty="0" smtClean="0">
                <a:solidFill>
                  <a:srgbClr val="FFFF00"/>
                </a:solidFill>
              </a:rPr>
              <a:t>Safe Drinking Water Act</a:t>
            </a:r>
            <a:r>
              <a:rPr lang="en-US" dirty="0" smtClean="0"/>
              <a:t>, passed in 1974.</a:t>
            </a:r>
          </a:p>
          <a:p>
            <a:r>
              <a:rPr lang="en-US" dirty="0" smtClean="0"/>
              <a:t>Bottled water is regulated by the Food and Drug Administration (FDA), instead of the EPA.  </a:t>
            </a:r>
          </a:p>
          <a:p>
            <a:pPr lvl="1"/>
            <a:r>
              <a:rPr lang="en-US" dirty="0" smtClean="0"/>
              <a:t>Much less strict testing standards.</a:t>
            </a:r>
          </a:p>
          <a:p>
            <a:pPr lvl="1"/>
            <a:r>
              <a:rPr lang="en-US" dirty="0" smtClean="0"/>
              <a:t>The FDA has set several different types or classifications of bottled water.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hydrologic cycle </a:t>
            </a:r>
            <a:r>
              <a:rPr lang="en-US" dirty="0" smtClean="0"/>
              <a:t>describes the mechanisms by which water moves throughout the Earth.</a:t>
            </a:r>
          </a:p>
          <a:p>
            <a:pPr lvl="1"/>
            <a:r>
              <a:rPr lang="en-US" dirty="0" smtClean="0"/>
              <a:t>Heat from the sun </a:t>
            </a:r>
            <a:br>
              <a:rPr lang="en-US" dirty="0" smtClean="0"/>
            </a:br>
            <a:r>
              <a:rPr lang="en-US" dirty="0" smtClean="0"/>
              <a:t>causes water to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evaporate</a:t>
            </a:r>
            <a:r>
              <a:rPr lang="en-US" dirty="0" smtClean="0"/>
              <a:t> from </a:t>
            </a:r>
            <a:br>
              <a:rPr lang="en-US" dirty="0" smtClean="0"/>
            </a:br>
            <a:r>
              <a:rPr lang="en-US" dirty="0" smtClean="0"/>
              <a:t>rivers, lakes, </a:t>
            </a:r>
            <a:br>
              <a:rPr lang="en-US" dirty="0" smtClean="0"/>
            </a:br>
            <a:r>
              <a:rPr lang="en-US" dirty="0" smtClean="0"/>
              <a:t>oceans, or the soil.</a:t>
            </a:r>
          </a:p>
          <a:p>
            <a:pPr lvl="1"/>
            <a:r>
              <a:rPr lang="en-US" dirty="0" smtClean="0"/>
              <a:t>Plant roots extract </a:t>
            </a:r>
            <a:br>
              <a:rPr lang="en-US" dirty="0" smtClean="0"/>
            </a:br>
            <a:r>
              <a:rPr lang="en-US" dirty="0" smtClean="0"/>
              <a:t>water from the soil </a:t>
            </a:r>
            <a:br>
              <a:rPr lang="en-US" dirty="0" smtClean="0"/>
            </a:br>
            <a:r>
              <a:rPr lang="en-US" dirty="0" smtClean="0"/>
              <a:t>and release some of </a:t>
            </a:r>
            <a:br>
              <a:rPr lang="en-US" dirty="0" smtClean="0"/>
            </a:br>
            <a:r>
              <a:rPr lang="en-US" dirty="0" smtClean="0"/>
              <a:t>it into the </a:t>
            </a:r>
            <a:br>
              <a:rPr lang="en-US" dirty="0" smtClean="0"/>
            </a:br>
            <a:r>
              <a:rPr lang="en-US" dirty="0" smtClean="0"/>
              <a:t>atmosphere through </a:t>
            </a:r>
            <a:br>
              <a:rPr lang="en-US" dirty="0" smtClean="0"/>
            </a:br>
            <a:r>
              <a:rPr lang="en-US" dirty="0" smtClean="0"/>
              <a:t>their leaves, a process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 smtClean="0">
                <a:solidFill>
                  <a:srgbClr val="FFFF00"/>
                </a:solidFill>
              </a:rPr>
              <a:t>transpiration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 Cycle</a:t>
            </a:r>
            <a:endParaRPr lang="en-US" dirty="0"/>
          </a:p>
        </p:txBody>
      </p:sp>
      <p:pic>
        <p:nvPicPr>
          <p:cNvPr id="2050" name="Picture 2" descr="http://reafforestation.files.wordpress.com/2011/11/dscf1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32" y="2209800"/>
            <a:ext cx="4949952" cy="37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9456" y="5922265"/>
            <a:ext cx="469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Barron Gorge National Park, Cairns, Australia.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0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4572000" cy="640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Artesian </a:t>
            </a:r>
            <a:r>
              <a:rPr lang="en-US" dirty="0"/>
              <a:t>water – From a confined aquifer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Fiji</a:t>
            </a:r>
            <a:endParaRPr lang="en-US" dirty="0"/>
          </a:p>
          <a:p>
            <a:r>
              <a:rPr lang="en-US" dirty="0" smtClean="0"/>
              <a:t>Distilled – Water has been boiled and recollected.  Contains no minerals.</a:t>
            </a:r>
          </a:p>
          <a:p>
            <a:pPr lvl="1"/>
            <a:r>
              <a:rPr lang="en-US" dirty="0" err="1" smtClean="0"/>
              <a:t>Glaceau</a:t>
            </a:r>
            <a:endParaRPr lang="en-US" dirty="0" smtClean="0"/>
          </a:p>
          <a:p>
            <a:r>
              <a:rPr lang="en-US" dirty="0" smtClean="0"/>
              <a:t>Purified </a:t>
            </a:r>
            <a:r>
              <a:rPr lang="en-US" dirty="0"/>
              <a:t>water – </a:t>
            </a:r>
            <a:r>
              <a:rPr lang="en-US" dirty="0" smtClean="0"/>
              <a:t>Water (probably tap) that has been filtered </a:t>
            </a:r>
            <a:r>
              <a:rPr lang="en-US" dirty="0"/>
              <a:t>by </a:t>
            </a:r>
            <a:r>
              <a:rPr lang="en-US" dirty="0" smtClean="0"/>
              <a:t>deionization or reverse </a:t>
            </a:r>
            <a:r>
              <a:rPr lang="en-US" dirty="0"/>
              <a:t>osmosis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Aquafina, Dasani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/>
              <a:t>– From an underground formation that naturally flows to the surface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Evian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7410" name="Picture 2" descr="http://www.mouseprint.org/wp-content/avert/aquafinap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45" y="3889248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3.bp.blogspot.com/-d60cToxhab8/UpMub_q9T0I/AAAAAAAAIcI/v6tS0TUOZaQ/s1600/aquafina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9787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170" y="4575048"/>
            <a:ext cx="357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Aquafina labels used to say “P.W.S.” instead of public water supply, giving the impression that it was spring water.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4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ogaloop.swf?clip_id=93397037&amp;force_embed=1&amp;server=vimeo.com&amp;show_title=1&amp;show_byline=0&amp;show_portrait=0&amp;color=00adef&amp;fullscreen=1&amp;autoplay=0&amp;loop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381000"/>
            <a:ext cx="8001000" cy="6000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88145B-38E9-4E49-A659-E4874EF1C9D6}" type="slidenum">
              <a:rPr lang="en-US" sz="1400" b="1" smtClean="0"/>
              <a:pPr eaLnBrk="1" hangingPunct="1"/>
              <a:t>22</a:t>
            </a:fld>
            <a:endParaRPr lang="en-US" sz="1400" b="1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Domestic Water Conservation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Estimates suggest many societies could save as much as </a:t>
            </a:r>
            <a:r>
              <a:rPr lang="en-US" b="1" u="sng" dirty="0" smtClean="0"/>
              <a:t>half</a:t>
            </a:r>
            <a:r>
              <a:rPr lang="en-US" dirty="0" smtClean="0"/>
              <a:t> of current domestic water usage without great sacrifice or serious change in lifestyle.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are the biggest domestic uses of water?</a:t>
            </a:r>
          </a:p>
        </p:txBody>
      </p:sp>
    </p:spTree>
    <p:extLst>
      <p:ext uri="{BB962C8B-B14F-4D97-AF65-F5344CB8AC3E}">
        <p14:creationId xmlns:p14="http://schemas.microsoft.com/office/powerpoint/2010/main" val="445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final files\chapt10\Art\color_art_library\10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1588"/>
            <a:ext cx="8629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Dual-flush toilet:  Two buttons; half-flush for liquid waste, full-flush for solid.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Efficiency washing machine: Half the water use of top-loaders.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DA7210-7A7D-4A4C-9D32-FC4A7559086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3" y="403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shower head: 2.5 gallons/minute.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Water-saver shower head: 1.5 gallons/minute.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DA7210-7A7D-4A4C-9D32-FC4A755908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2" y="3907365"/>
            <a:ext cx="1718733" cy="17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5" y="1456267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pollution </a:t>
            </a:r>
            <a:r>
              <a:rPr lang="en-US" dirty="0" smtClean="0"/>
              <a:t>is the addition of any substance that degrades, or lowers the quality of the water for living organisms.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/>
              <a:t>The Salton Sea has seen an large amount of </a:t>
            </a:r>
            <a:r>
              <a:rPr lang="en-US" dirty="0">
                <a:solidFill>
                  <a:srgbClr val="FFFF00"/>
                </a:solidFill>
              </a:rPr>
              <a:t>nutrient pollution </a:t>
            </a:r>
            <a:r>
              <a:rPr lang="en-US" dirty="0"/>
              <a:t>from excess fertilizer that has runoff from nearby farms.</a:t>
            </a:r>
          </a:p>
          <a:p>
            <a:r>
              <a:rPr lang="en-US" dirty="0" smtClean="0"/>
              <a:t>Excess nutrient </a:t>
            </a:r>
            <a:br>
              <a:rPr lang="en-US" dirty="0" smtClean="0"/>
            </a:br>
            <a:r>
              <a:rPr lang="en-US" dirty="0" smtClean="0"/>
              <a:t>pollution causes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eutrophication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an overgrowth </a:t>
            </a:r>
            <a:br>
              <a:rPr lang="en-US" dirty="0" smtClean="0"/>
            </a:br>
            <a:r>
              <a:rPr lang="en-US" dirty="0" smtClean="0"/>
              <a:t>of algae.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434" name="Picture 2" descr="http://upload.wikimedia.org/wikipedia/commons/a/a3/Salton_sea_algal_bacterial_bl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562600" cy="36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Algae blooms caused by eutrophication block sunlight from reaching underwater plants.</a:t>
            </a:r>
          </a:p>
          <a:p>
            <a:pPr lvl="1"/>
            <a:r>
              <a:rPr lang="en-US" dirty="0" smtClean="0"/>
              <a:t>As the plants die, the </a:t>
            </a:r>
            <a:r>
              <a:rPr lang="en-US" dirty="0" smtClean="0">
                <a:solidFill>
                  <a:srgbClr val="FFFF00"/>
                </a:solidFill>
              </a:rPr>
              <a:t>dissolved oxygen (DO)</a:t>
            </a:r>
            <a:r>
              <a:rPr lang="en-US" dirty="0" smtClean="0"/>
              <a:t> levels of the water decline.</a:t>
            </a:r>
          </a:p>
          <a:p>
            <a:pPr lvl="1"/>
            <a:r>
              <a:rPr lang="en-US" dirty="0" smtClean="0"/>
              <a:t>A decline in dissolved oxygen causes the suffocation of large organisms, like fish.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9458" name="Picture 2" descr="Picture of a boat motoring through an algae bloom on Lake Erie near Toledo, Ohi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771037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boat moving through a 2011 algae bloom in Lake Erie.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Photo by Peter </a:t>
            </a:r>
            <a:r>
              <a:rPr lang="en-US" sz="1800" dirty="0" err="1" smtClean="0">
                <a:latin typeface="+mn-lt"/>
              </a:rPr>
              <a:t>Essick</a:t>
            </a:r>
            <a:r>
              <a:rPr lang="en-US" sz="1800" dirty="0" smtClean="0">
                <a:latin typeface="+mn-lt"/>
              </a:rPr>
              <a:t>, National Geographic.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6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Dissolved oxygen levels can also plummet with the amount of oxygen consumed by bacterial decomposers in the water, called </a:t>
            </a:r>
            <a:r>
              <a:rPr lang="en-US" dirty="0" smtClean="0">
                <a:solidFill>
                  <a:srgbClr val="FFFF00"/>
                </a:solidFill>
              </a:rPr>
              <a:t>biological oxygen demand (BOD)</a:t>
            </a:r>
            <a:r>
              <a:rPr lang="en-US" dirty="0" smtClean="0"/>
              <a:t>, suddenly increases.</a:t>
            </a:r>
          </a:p>
          <a:p>
            <a:pPr lvl="1"/>
            <a:r>
              <a:rPr lang="en-US" dirty="0" smtClean="0"/>
              <a:t>This tends to happen from an influx of food such as raw sewage or dead algae.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5" descr=" 10_20.jpg                                                      000FB263&#10;new_server                     BA94D70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2575"/>
            <a:ext cx="8839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As the evaporated water moves up into the atmosphere, it loses heat and </a:t>
            </a:r>
            <a:r>
              <a:rPr lang="en-US" dirty="0" smtClean="0">
                <a:solidFill>
                  <a:srgbClr val="FFFF00"/>
                </a:solidFill>
              </a:rPr>
              <a:t>condenses</a:t>
            </a:r>
            <a:r>
              <a:rPr lang="en-US" dirty="0" smtClean="0"/>
              <a:t> into clouds.</a:t>
            </a:r>
          </a:p>
          <a:p>
            <a:r>
              <a:rPr lang="en-US" dirty="0" smtClean="0"/>
              <a:t>The water then returns to the Earth as </a:t>
            </a:r>
            <a:r>
              <a:rPr lang="en-US" dirty="0" smtClean="0">
                <a:solidFill>
                  <a:srgbClr val="FFFF00"/>
                </a:solidFill>
              </a:rPr>
              <a:t>precipitation</a:t>
            </a:r>
            <a:r>
              <a:rPr lang="en-US" dirty="0" smtClean="0"/>
              <a:t>; rain, snow, or ice.</a:t>
            </a:r>
          </a:p>
          <a:p>
            <a:pPr lvl="1"/>
            <a:r>
              <a:rPr lang="en-US" dirty="0" smtClean="0"/>
              <a:t>Some of that water will form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runoff</a:t>
            </a:r>
            <a:r>
              <a:rPr lang="en-US" dirty="0" smtClean="0"/>
              <a:t>, moving towards lower </a:t>
            </a:r>
            <a:br>
              <a:rPr lang="en-US" dirty="0" smtClean="0"/>
            </a:br>
            <a:r>
              <a:rPr lang="en-US" dirty="0" smtClean="0"/>
              <a:t>elevations and collecting </a:t>
            </a:r>
            <a:br>
              <a:rPr lang="en-US" dirty="0" smtClean="0"/>
            </a:br>
            <a:r>
              <a:rPr lang="en-US" dirty="0" smtClean="0"/>
              <a:t>into another body of surface </a:t>
            </a:r>
            <a:br>
              <a:rPr lang="en-US" dirty="0" smtClean="0"/>
            </a:br>
            <a:r>
              <a:rPr lang="en-US" dirty="0" smtClean="0"/>
              <a:t>water.</a:t>
            </a:r>
          </a:p>
          <a:p>
            <a:pPr lvl="1"/>
            <a:r>
              <a:rPr lang="en-US" dirty="0" smtClean="0"/>
              <a:t>The rest of the water soaks </a:t>
            </a:r>
            <a:br>
              <a:rPr lang="en-US" dirty="0" smtClean="0"/>
            </a:br>
            <a:r>
              <a:rPr lang="en-US" dirty="0" smtClean="0"/>
              <a:t>into the soil, a process called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infiltration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 descr="http://upload.wikimedia.org/wikipedia/commons/b/b0/Run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096" y="1828800"/>
            <a:ext cx="3124200" cy="45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Fertilizer runoff is an example of </a:t>
            </a:r>
            <a:r>
              <a:rPr lang="en-US" dirty="0" smtClean="0">
                <a:solidFill>
                  <a:srgbClr val="FFFF00"/>
                </a:solidFill>
              </a:rPr>
              <a:t>nonpoint source </a:t>
            </a:r>
            <a:r>
              <a:rPr lang="en-US" dirty="0" smtClean="0"/>
              <a:t>pollution, because it does not come from a single discharge location.</a:t>
            </a:r>
          </a:p>
          <a:p>
            <a:r>
              <a:rPr lang="en-US" dirty="0" smtClean="0"/>
              <a:t>Raw sewage discharged </a:t>
            </a:r>
            <a:br>
              <a:rPr lang="en-US" dirty="0" smtClean="0"/>
            </a:br>
            <a:r>
              <a:rPr lang="en-US" dirty="0" smtClean="0"/>
              <a:t>from a large pipe would </a:t>
            </a:r>
            <a:br>
              <a:rPr lang="en-US" dirty="0" smtClean="0"/>
            </a:br>
            <a:r>
              <a:rPr lang="en-US" dirty="0" smtClean="0"/>
              <a:t>be an example of </a:t>
            </a:r>
            <a:r>
              <a:rPr lang="en-US" dirty="0" smtClean="0">
                <a:solidFill>
                  <a:srgbClr val="FFFF00"/>
                </a:solidFill>
              </a:rPr>
              <a:t>point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source </a:t>
            </a:r>
            <a:r>
              <a:rPr lang="en-US" dirty="0" smtClean="0"/>
              <a:t>pollution.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Water Pollution</a:t>
            </a:r>
            <a:endParaRPr lang="en-US" dirty="0"/>
          </a:p>
        </p:txBody>
      </p:sp>
      <p:pic>
        <p:nvPicPr>
          <p:cNvPr id="20482" name="Picture 2" descr="https://www.humboldt.edu/arcatamarsh/images/disch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56388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Discharge from the Arcata Wastewater Treatment Plant, California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2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Nonpoint sources of pollution can enter a body of water from anywhere across its </a:t>
            </a:r>
            <a:r>
              <a:rPr lang="en-US" dirty="0" smtClean="0">
                <a:solidFill>
                  <a:srgbClr val="FFFF00"/>
                </a:solidFill>
              </a:rPr>
              <a:t>watershed</a:t>
            </a:r>
            <a:r>
              <a:rPr lang="en-US" dirty="0" smtClean="0"/>
              <a:t> – the area of land over which all rain and other water sources drain into 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1506" name="Picture 2" descr="http://www.nature-education.org/watershed-mississipp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1600200"/>
            <a:ext cx="6096000" cy="44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8212" y="6084916"/>
            <a:ext cx="35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 Mississippi River watershed.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Source: nature-education.org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1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4953000"/>
          </a:xfrm>
        </p:spPr>
        <p:txBody>
          <a:bodyPr/>
          <a:lstStyle/>
          <a:p>
            <a:r>
              <a:rPr lang="en-US" dirty="0" smtClean="0"/>
              <a:t>Beginning with the industrial revolution and continuing into the 1960s, water pollution was seen as a necessary consequence of growth and industry.</a:t>
            </a:r>
          </a:p>
          <a:p>
            <a:r>
              <a:rPr lang="en-US" dirty="0" smtClean="0"/>
              <a:t>In 1969, the Cuyahoga River in Ohio caught fire, due to a buildup of oil on its surface.</a:t>
            </a:r>
          </a:p>
          <a:p>
            <a:pPr lvl="1"/>
            <a:r>
              <a:rPr lang="en-US" dirty="0" smtClean="0"/>
              <a:t>Articles in Time Magazine </a:t>
            </a:r>
            <a:br>
              <a:rPr lang="en-US" dirty="0" smtClean="0"/>
            </a:br>
            <a:r>
              <a:rPr lang="en-US" dirty="0" smtClean="0"/>
              <a:t>and National Geographic </a:t>
            </a:r>
            <a:br>
              <a:rPr lang="en-US" dirty="0" smtClean="0"/>
            </a:br>
            <a:r>
              <a:rPr lang="en-US" dirty="0" smtClean="0"/>
              <a:t>spurred a movement that </a:t>
            </a:r>
            <a:br>
              <a:rPr lang="en-US" dirty="0" smtClean="0"/>
            </a:br>
            <a:r>
              <a:rPr lang="en-US" dirty="0" smtClean="0"/>
              <a:t>gave birth the first water </a:t>
            </a:r>
            <a:br>
              <a:rPr lang="en-US" dirty="0" smtClean="0"/>
            </a:br>
            <a:r>
              <a:rPr lang="en-US" dirty="0" smtClean="0"/>
              <a:t>pollution laws.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Water Act</a:t>
            </a:r>
            <a:endParaRPr lang="en-US" dirty="0"/>
          </a:p>
        </p:txBody>
      </p:sp>
      <p:pic>
        <p:nvPicPr>
          <p:cNvPr id="22530" name="Picture 2" descr="http://www.ohiohistorycentral.org/images/5/5a/Cuyahoga_River_Fire_Nov._3,_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5900" y="630555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Cuyahoga River fire, 1952.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9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By 1972, about two-thirds of U.S. lakes, rivers, and coastal waters were unsafe for swimming and fishing.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Clean Water Act</a:t>
            </a:r>
            <a:r>
              <a:rPr lang="en-US" dirty="0" smtClean="0"/>
              <a:t>, passed in 1977, is a law that set the allowable limits for various pollutants in surface waters.</a:t>
            </a:r>
          </a:p>
          <a:p>
            <a:pPr lvl="1"/>
            <a:r>
              <a:rPr lang="en-US" dirty="0" smtClean="0"/>
              <a:t>Any point source may not discharge pollution into surface waters without a permit.</a:t>
            </a:r>
          </a:p>
          <a:p>
            <a:pPr lvl="1"/>
            <a:r>
              <a:rPr lang="en-US" dirty="0" smtClean="0"/>
              <a:t>States are required to develop lists of </a:t>
            </a:r>
            <a:r>
              <a:rPr lang="en-US" dirty="0" smtClean="0">
                <a:solidFill>
                  <a:srgbClr val="FFFF00"/>
                </a:solidFill>
              </a:rPr>
              <a:t>impaired waters </a:t>
            </a:r>
            <a:r>
              <a:rPr lang="en-US" dirty="0" smtClean="0"/>
              <a:t>that are too polluted or degraded to meet water quality standards.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4953000"/>
          </a:xfrm>
        </p:spPr>
        <p:txBody>
          <a:bodyPr/>
          <a:lstStyle/>
          <a:p>
            <a:r>
              <a:rPr lang="en-US" dirty="0" smtClean="0"/>
              <a:t>A large number of surface waters in the United States are still considered impaired.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3554" name="Picture 2" descr="http://cnx.org/content/m41441/latest/graphic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382000" cy="44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77" y="2743200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Leading causes of impaired waters include:</a:t>
            </a:r>
          </a:p>
          <a:p>
            <a:pPr lvl="1"/>
            <a:r>
              <a:rPr lang="en-US" dirty="0" smtClean="0"/>
              <a:t>Pathogens; bacteria and parasites that cause disease.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Nutrient pollution from fertilizer runoff.</a:t>
            </a:r>
          </a:p>
          <a:p>
            <a:pPr lvl="1"/>
            <a:r>
              <a:rPr lang="en-US" dirty="0" smtClean="0"/>
              <a:t>Oxygen-depleting pollution, such as raw sewage.</a:t>
            </a:r>
          </a:p>
          <a:p>
            <a:pPr lvl="1"/>
            <a:r>
              <a:rPr lang="en-US" dirty="0" smtClean="0"/>
              <a:t>PCBs, synthetic chemicals found to be mutagenic and banned in 1979.</a:t>
            </a:r>
          </a:p>
          <a:p>
            <a:pPr lvl="1"/>
            <a:r>
              <a:rPr lang="en-US" dirty="0" smtClean="0"/>
              <a:t>Sediment pollution from soil erosion.</a:t>
            </a:r>
          </a:p>
          <a:p>
            <a:pPr lvl="1"/>
            <a:r>
              <a:rPr lang="en-US" dirty="0" smtClean="0"/>
              <a:t>Acid pollution, which lowers the pH of water.</a:t>
            </a:r>
          </a:p>
          <a:p>
            <a:pPr lvl="1"/>
            <a:r>
              <a:rPr lang="en-US" dirty="0" smtClean="0"/>
              <a:t>Pesticide runoff.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3773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798275"/>
            <a:ext cx="87630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guide to Lake Michigan fish shows the persistence of PCB pollution and its </a:t>
            </a:r>
            <a:r>
              <a:rPr lang="en-US" sz="2000" dirty="0" err="1" smtClean="0"/>
              <a:t>biomagnification</a:t>
            </a:r>
            <a:r>
              <a:rPr lang="en-US" sz="2000" dirty="0" smtClean="0"/>
              <a:t> in the food chain.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"/>
            <a:ext cx="6096000" cy="57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pollution in the ocean falls into two categories:</a:t>
            </a:r>
          </a:p>
          <a:p>
            <a:pPr lvl="1"/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Petroleum-based plastics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biggest sources of oil in the ocean include:</a:t>
            </a:r>
          </a:p>
          <a:p>
            <a:pPr lvl="1"/>
            <a:r>
              <a:rPr lang="en-US" dirty="0" smtClean="0"/>
              <a:t>Natural seeps from oil deposits at the ocean floor.</a:t>
            </a:r>
          </a:p>
          <a:p>
            <a:pPr lvl="1"/>
            <a:r>
              <a:rPr lang="en-US" dirty="0" smtClean="0"/>
              <a:t>Runoff from land, including leaking cars and improper disposal of used motor oil.</a:t>
            </a:r>
          </a:p>
          <a:p>
            <a:pPr lvl="2"/>
            <a:r>
              <a:rPr lang="en-US" dirty="0" smtClean="0"/>
              <a:t>This is the largest source.</a:t>
            </a:r>
          </a:p>
          <a:p>
            <a:pPr lvl="1"/>
            <a:r>
              <a:rPr lang="en-US" dirty="0" smtClean="0"/>
              <a:t>Discharge from ships.</a:t>
            </a:r>
          </a:p>
          <a:p>
            <a:pPr lvl="1"/>
            <a:r>
              <a:rPr lang="en-US" dirty="0" smtClean="0"/>
              <a:t>Spills from offshore drilling.</a:t>
            </a:r>
          </a:p>
          <a:p>
            <a:pPr lvl="1"/>
            <a:r>
              <a:rPr lang="en-US" dirty="0" smtClean="0"/>
              <a:t>Spills from oil tanker accidents.</a:t>
            </a:r>
          </a:p>
          <a:p>
            <a:r>
              <a:rPr lang="en-US" dirty="0" smtClean="0"/>
              <a:t>Oil penetrates the fur </a:t>
            </a:r>
            <a:br>
              <a:rPr lang="en-US" dirty="0" smtClean="0"/>
            </a:br>
            <a:r>
              <a:rPr lang="en-US" dirty="0" smtClean="0"/>
              <a:t>and feathers of animals, </a:t>
            </a:r>
            <a:br>
              <a:rPr lang="en-US" dirty="0" smtClean="0"/>
            </a:br>
            <a:r>
              <a:rPr lang="en-US" dirty="0" smtClean="0"/>
              <a:t>destroying the natural </a:t>
            </a:r>
            <a:br>
              <a:rPr lang="en-US" dirty="0" smtClean="0"/>
            </a:br>
            <a:r>
              <a:rPr lang="en-US" dirty="0" smtClean="0"/>
              <a:t>insulation.</a:t>
            </a:r>
          </a:p>
          <a:p>
            <a:pPr lvl="1"/>
            <a:r>
              <a:rPr lang="en-US" dirty="0" smtClean="0"/>
              <a:t>Oil also directly </a:t>
            </a:r>
            <a:br>
              <a:rPr lang="en-US" dirty="0" smtClean="0"/>
            </a:br>
            <a:r>
              <a:rPr lang="en-US" dirty="0" smtClean="0"/>
              <a:t>damages the tissues </a:t>
            </a:r>
            <a:br>
              <a:rPr lang="en-US" dirty="0" smtClean="0"/>
            </a:br>
            <a:r>
              <a:rPr lang="en-US" dirty="0" smtClean="0"/>
              <a:t>of fish and other </a:t>
            </a:r>
            <a:br>
              <a:rPr lang="en-US" dirty="0" smtClean="0"/>
            </a:br>
            <a:r>
              <a:rPr lang="en-US" dirty="0" smtClean="0"/>
              <a:t>aquatic organisms.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6626" name="Picture 2" descr="http://inapcache.boston.com/universal/site_graphics/blogs/bigpicture/oil_06_03/o01_23681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6612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oil spills from rigs and tanker ships are not the biggest source of oil in the ocean, they have the most severe effects in the immediate area.</a:t>
            </a:r>
          </a:p>
          <a:p>
            <a:r>
              <a:rPr lang="en-US" dirty="0" smtClean="0"/>
              <a:t>One of the worst spills to ever affect North America was the Exxon Valdez in 1989.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3962400" cy="5791200"/>
          </a:xfrm>
        </p:spPr>
        <p:txBody>
          <a:bodyPr/>
          <a:lstStyle/>
          <a:p>
            <a:r>
              <a:rPr lang="en-US" dirty="0" smtClean="0"/>
              <a:t>At any given time, only about 3% of the world’s water supply is freshwater.  The rest is in the oceans.</a:t>
            </a:r>
          </a:p>
          <a:p>
            <a:r>
              <a:rPr lang="en-US" dirty="0" smtClean="0"/>
              <a:t>The majority of freshwater is frozen within land ice (glaciers).</a:t>
            </a:r>
          </a:p>
          <a:p>
            <a:r>
              <a:rPr lang="en-US" dirty="0" smtClean="0"/>
              <a:t>Another 20% is underground.</a:t>
            </a:r>
          </a:p>
          <a:p>
            <a:r>
              <a:rPr lang="en-US" dirty="0" smtClean="0"/>
              <a:t>Only 1% of freshwater is available at the surface.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4" y="1528000"/>
            <a:ext cx="4352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4" y="1528000"/>
            <a:ext cx="4352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3" y="1528000"/>
            <a:ext cx="4352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7924800" cy="5791200"/>
          </a:xfrm>
        </p:spPr>
        <p:txBody>
          <a:bodyPr/>
          <a:lstStyle/>
          <a:p>
            <a:r>
              <a:rPr lang="en-US" dirty="0" smtClean="0"/>
              <a:t>When the Exxon Valdez ran aground in Alaska, a high volume of oil was spilled.  </a:t>
            </a:r>
          </a:p>
          <a:p>
            <a:r>
              <a:rPr lang="en-US" dirty="0" smtClean="0"/>
              <a:t>The damage was worsened by a series of other factors:</a:t>
            </a:r>
          </a:p>
          <a:p>
            <a:pPr lvl="1"/>
            <a:r>
              <a:rPr lang="en-US" dirty="0" smtClean="0"/>
              <a:t>The remoteness </a:t>
            </a:r>
            <a:br>
              <a:rPr lang="en-US" dirty="0" smtClean="0"/>
            </a:br>
            <a:r>
              <a:rPr lang="en-US" dirty="0" smtClean="0"/>
              <a:t>of the spill’s </a:t>
            </a:r>
            <a:br>
              <a:rPr lang="en-US" dirty="0" smtClean="0"/>
            </a:br>
            <a:r>
              <a:rPr lang="en-US" dirty="0" smtClean="0"/>
              <a:t>location.</a:t>
            </a:r>
          </a:p>
          <a:p>
            <a:pPr lvl="1"/>
            <a:r>
              <a:rPr lang="en-US" dirty="0" smtClean="0"/>
              <a:t>A delayed cleanup </a:t>
            </a:r>
            <a:br>
              <a:rPr lang="en-US" dirty="0" smtClean="0"/>
            </a:br>
            <a:r>
              <a:rPr lang="en-US" dirty="0" smtClean="0"/>
              <a:t>response due to a </a:t>
            </a:r>
            <a:br>
              <a:rPr lang="en-US" dirty="0" smtClean="0"/>
            </a:br>
            <a:r>
              <a:rPr lang="en-US" dirty="0" smtClean="0"/>
              <a:t>lack of preparation </a:t>
            </a:r>
            <a:br>
              <a:rPr lang="en-US" dirty="0" smtClean="0"/>
            </a:br>
            <a:r>
              <a:rPr lang="en-US" dirty="0" smtClean="0"/>
              <a:t>by the oil </a:t>
            </a:r>
            <a:br>
              <a:rPr lang="en-US" dirty="0" smtClean="0"/>
            </a:br>
            <a:r>
              <a:rPr lang="en-US" dirty="0" smtClean="0"/>
              <a:t>companies.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5602" name="Picture 2" descr="http://pawpularsolutions.com/wp-content/uploads/2012/06/exx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11707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Following the Exxon Valdez spill, the </a:t>
            </a:r>
            <a:r>
              <a:rPr lang="en-US" dirty="0" smtClean="0">
                <a:solidFill>
                  <a:srgbClr val="FFFF00"/>
                </a:solidFill>
              </a:rPr>
              <a:t>Oil Pollution Act of 1990 </a:t>
            </a:r>
            <a:r>
              <a:rPr lang="en-US" dirty="0" smtClean="0"/>
              <a:t>made the following changes:</a:t>
            </a:r>
          </a:p>
          <a:p>
            <a:pPr lvl="1"/>
            <a:r>
              <a:rPr lang="en-US" dirty="0" smtClean="0"/>
              <a:t>Operators of oil tankers are responsible for all cleanup costs.</a:t>
            </a:r>
          </a:p>
          <a:p>
            <a:pPr lvl="1"/>
            <a:r>
              <a:rPr lang="en-US" dirty="0" smtClean="0"/>
              <a:t>Increased the maximum liability for losses by businesses and private individuals.</a:t>
            </a:r>
          </a:p>
          <a:p>
            <a:pPr lvl="1"/>
            <a:r>
              <a:rPr lang="en-US" dirty="0" smtClean="0"/>
              <a:t>Phased out single-hulled </a:t>
            </a:r>
            <a:br>
              <a:rPr lang="en-US" dirty="0" smtClean="0"/>
            </a:br>
            <a:r>
              <a:rPr lang="en-US" dirty="0" smtClean="0"/>
              <a:t>tankers in favor of </a:t>
            </a:r>
            <a:br>
              <a:rPr lang="en-US" dirty="0" smtClean="0"/>
            </a:br>
            <a:r>
              <a:rPr lang="en-US" dirty="0" smtClean="0"/>
              <a:t>double-hulled tankers. </a:t>
            </a:r>
          </a:p>
          <a:p>
            <a:pPr lvl="2"/>
            <a:r>
              <a:rPr lang="en-US" dirty="0" smtClean="0"/>
              <a:t>Reduces losses in an</a:t>
            </a:r>
            <a:br>
              <a:rPr lang="en-US" dirty="0" smtClean="0"/>
            </a:br>
            <a:r>
              <a:rPr lang="en-US" dirty="0" smtClean="0"/>
              <a:t>oil spill by 4-6 times.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7650" name="Picture 2" descr="http://marineinsight.com/wp-content/uploads/2011/04/coverStory_maritimeEconomy_tanker3D_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4160"/>
            <a:ext cx="43647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worst oil spill by volume occurred in 2010 when an oil rig in the Gulf of Mexico experienced a blowout.</a:t>
            </a:r>
          </a:p>
          <a:p>
            <a:pPr lvl="1"/>
            <a:r>
              <a:rPr lang="en-US" dirty="0" smtClean="0"/>
              <a:t>The drilled well at the bottom of the sea gushed nearly 5 million barrels of oil into the sea over a period of four months.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Deepwater</a:t>
            </a:r>
            <a:r>
              <a:rPr lang="en-US" dirty="0" smtClean="0"/>
              <a:t> Horizon</a:t>
            </a:r>
            <a:endParaRPr lang="en-US" dirty="0"/>
          </a:p>
        </p:txBody>
      </p:sp>
      <p:pic>
        <p:nvPicPr>
          <p:cNvPr id="5" name="Picture 2" descr="http://img4.allvoices.com/thumbs/event/900/570/61343026-deepwater-hori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457063" cy="34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study by the Environmental Investigation Agency revealed that whales in the ocean were ingesting large amounts of plastic and fishing gear.</a:t>
            </a:r>
          </a:p>
          <a:p>
            <a:r>
              <a:rPr lang="en-US" dirty="0" smtClean="0"/>
              <a:t>A gray whale stranded near Seattle  was found to have the following in its stomach:</a:t>
            </a:r>
          </a:p>
          <a:p>
            <a:pPr lvl="1"/>
            <a:r>
              <a:rPr lang="en-US" dirty="0" smtClean="0"/>
              <a:t>Sweatpants</a:t>
            </a:r>
          </a:p>
          <a:p>
            <a:pPr lvl="1"/>
            <a:r>
              <a:rPr lang="en-US" dirty="0" smtClean="0"/>
              <a:t>Duct tape</a:t>
            </a:r>
          </a:p>
          <a:p>
            <a:pPr lvl="1"/>
            <a:r>
              <a:rPr lang="en-US" dirty="0" smtClean="0"/>
              <a:t>Surgical gloves</a:t>
            </a:r>
          </a:p>
          <a:p>
            <a:pPr lvl="1"/>
            <a:r>
              <a:rPr lang="en-US" dirty="0" smtClean="0"/>
              <a:t>Golf ball</a:t>
            </a:r>
          </a:p>
          <a:p>
            <a:pPr lvl="1"/>
            <a:r>
              <a:rPr lang="en-US" dirty="0" smtClean="0"/>
              <a:t>More than 20 plastic bags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28674" name="Picture 2" descr="http://www.marthastewardess.com/wp-content/uploads/2010/04/gray-w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505200" cy="27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Plastic is non-degradable, meaning that it does not fully decompose in the environment.</a:t>
            </a:r>
          </a:p>
          <a:p>
            <a:r>
              <a:rPr lang="en-US" dirty="0" smtClean="0"/>
              <a:t>Exposure to sunlight will cause it to break apart into smaller pieces, which accumulate in systems of rotating ocean currents called </a:t>
            </a:r>
            <a:r>
              <a:rPr lang="en-US" dirty="0" smtClean="0">
                <a:solidFill>
                  <a:srgbClr val="FFFF00"/>
                </a:solidFill>
              </a:rPr>
              <a:t>gyres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9698" name="Picture 2" descr="http://www.sciencelearn.org.nz/var/sciencelearn/storage/images/contexts/the-ocean-in-action/sci-media/images/map-of-ocean-gyres/245686-1-eng-NZ/Map-of-ocean-gy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16" y="2590800"/>
            <a:ext cx="5967984" cy="39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The largest collection of plastic pollution in the ocean is the Great Pacific Trash Vortex, located in the South Pacific gyre.</a:t>
            </a:r>
          </a:p>
          <a:p>
            <a:pPr lvl="1"/>
            <a:r>
              <a:rPr lang="en-US" dirty="0" smtClean="0"/>
              <a:t>Most of the plastic </a:t>
            </a:r>
            <a:br>
              <a:rPr lang="en-US" dirty="0" smtClean="0"/>
            </a:br>
            <a:r>
              <a:rPr lang="en-US" dirty="0" smtClean="0"/>
              <a:t>is small and suspended </a:t>
            </a:r>
            <a:br>
              <a:rPr lang="en-US" dirty="0" smtClean="0"/>
            </a:br>
            <a:r>
              <a:rPr lang="en-US" dirty="0" smtClean="0"/>
              <a:t>below the surface. </a:t>
            </a:r>
          </a:p>
          <a:p>
            <a:pPr lvl="1"/>
            <a:r>
              <a:rPr lang="en-US" dirty="0" smtClean="0"/>
              <a:t>The mass of plastic </a:t>
            </a:r>
            <a:br>
              <a:rPr lang="en-US" dirty="0" smtClean="0"/>
            </a:br>
            <a:r>
              <a:rPr lang="en-US" dirty="0" smtClean="0"/>
              <a:t>pieces sampled from </a:t>
            </a:r>
            <a:br>
              <a:rPr lang="en-US" dirty="0" smtClean="0"/>
            </a:br>
            <a:r>
              <a:rPr lang="en-US" dirty="0" smtClean="0"/>
              <a:t>this area is 6 times </a:t>
            </a:r>
            <a:br>
              <a:rPr lang="en-US" dirty="0" smtClean="0"/>
            </a:br>
            <a:r>
              <a:rPr lang="en-US" dirty="0" smtClean="0"/>
              <a:t>greater than the </a:t>
            </a:r>
            <a:br>
              <a:rPr lang="en-US" dirty="0" smtClean="0"/>
            </a:br>
            <a:r>
              <a:rPr lang="en-US" dirty="0" smtClean="0"/>
              <a:t>plankton biomass.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0722" name="Picture 2" descr="http://1.bp.blogspot.com/-aA8btrhMWeU/UGmzOwEuolI/AAAAAAAAICg/N2N4EshaR0A/s1600/garbage-patch-pacific-vb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4577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4924426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sample of the plastic and fishing gear caught by filmmakers of the </a:t>
            </a:r>
            <a:r>
              <a:rPr lang="en-US" sz="1800" i="1" dirty="0" smtClean="0">
                <a:latin typeface="+mn-lt"/>
              </a:rPr>
              <a:t>Garbage Island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documentary.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Human sewage is a waste product that is unavoidable, but it can be treated to minimize environmental impacts.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Screening</a:t>
            </a:r>
            <a:r>
              <a:rPr lang="en-US" dirty="0" smtClean="0"/>
              <a:t> removes any trash or large objects that may have entered the sewage stream.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64B0B-8EFD-4956-902F-96B9900ED8DF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Wastewater Treatment</a:t>
            </a:r>
          </a:p>
        </p:txBody>
      </p:sp>
      <p:pic>
        <p:nvPicPr>
          <p:cNvPr id="1026" name="Picture 2" descr="http://www.blueplanet.nsw.edu.au/SiteFiles/blueplanetnsweduau/waste_water_treatmen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2704" y="557272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Inlet Screen, Sewage Treatment Plant, Bateau Bay, Australia.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1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Primary treatment </a:t>
            </a:r>
            <a:r>
              <a:rPr lang="en-US" dirty="0" smtClean="0"/>
              <a:t>holds the sewage in a large containment vessel.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Heavy solids that sink to the bottom are removed as sludge.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May also be aerated to remove as much of the smell as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1"/>
                </a:solidFill>
              </a:rPr>
              <a:t>sludge</a:t>
            </a:r>
            <a:r>
              <a:rPr lang="en-US" dirty="0" smtClean="0"/>
              <a:t> that is </a:t>
            </a:r>
            <a:br>
              <a:rPr lang="en-US" dirty="0" smtClean="0"/>
            </a:br>
            <a:r>
              <a:rPr lang="en-US" dirty="0" smtClean="0"/>
              <a:t>leftover from these </a:t>
            </a:r>
            <a:br>
              <a:rPr lang="en-US" dirty="0" smtClean="0"/>
            </a:br>
            <a:r>
              <a:rPr lang="en-US" dirty="0" smtClean="0"/>
              <a:t>treatments is </a:t>
            </a:r>
            <a:br>
              <a:rPr lang="en-US" dirty="0" smtClean="0"/>
            </a:br>
            <a:r>
              <a:rPr lang="en-US" dirty="0" smtClean="0"/>
              <a:t>decomposed with </a:t>
            </a:r>
            <a:br>
              <a:rPr lang="en-US" dirty="0" smtClean="0"/>
            </a:br>
            <a:r>
              <a:rPr lang="en-US" dirty="0" smtClean="0"/>
              <a:t>bacteria or </a:t>
            </a:r>
            <a:br>
              <a:rPr lang="en-US" dirty="0" smtClean="0"/>
            </a:br>
            <a:r>
              <a:rPr lang="en-US" dirty="0" smtClean="0"/>
              <a:t>composted.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5DE54C-F812-47BD-889B-BBA65172A609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Wastewater Treatment</a:t>
            </a:r>
          </a:p>
        </p:txBody>
      </p:sp>
      <p:pic>
        <p:nvPicPr>
          <p:cNvPr id="31746" name="Picture 2" descr="http://www.remke.com/blog/wp-content/uploads/2014/02/Water-Treatment-P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12008"/>
            <a:ext cx="4680558" cy="35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Secondary treatment </a:t>
            </a:r>
            <a:r>
              <a:rPr lang="en-US" dirty="0" smtClean="0"/>
              <a:t>adds bacteria to decompose the dissolved organic matter.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bacteria must then be killed once the process is complete. This is usually done with chlorine.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Tertiary treatment </a:t>
            </a:r>
            <a:r>
              <a:rPr lang="en-US" dirty="0"/>
              <a:t>is any additional treatment, such as the removal of nitrates and phosphates.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C8CA46-E719-4BFD-A030-243E7B9595C1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  <p:pic>
        <p:nvPicPr>
          <p:cNvPr id="2050" name="Picture 2" descr="http://www.aquapedia.com/wp-content/uploads/Secondary_Treat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4" y="2663952"/>
            <a:ext cx="592508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Sewage treatment plants have a limited amount of water that can be processed at any given time.</a:t>
            </a:r>
          </a:p>
          <a:p>
            <a:r>
              <a:rPr lang="en-US" smtClean="0"/>
              <a:t>If a flood, snow melt, or other excess water event occurs, raw sewage may be dumped directly into the nearby water body.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303964-1330-4237-A3EC-5E296D23C4F6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Sewer Overflow</a:t>
            </a:r>
          </a:p>
        </p:txBody>
      </p:sp>
      <p:pic>
        <p:nvPicPr>
          <p:cNvPr id="45061" name="Picture 2" descr="CSO Plume, Milwaukee Har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4114800" cy="27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568696" y="4952999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Sewage overflow plume in Milwaukee Harbor</a:t>
            </a:r>
          </a:p>
        </p:txBody>
      </p:sp>
    </p:spTree>
    <p:extLst>
      <p:ext uri="{BB962C8B-B14F-4D97-AF65-F5344CB8AC3E}">
        <p14:creationId xmlns:p14="http://schemas.microsoft.com/office/powerpoint/2010/main" val="2766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use is measured in two ways:</a:t>
            </a:r>
          </a:p>
          <a:p>
            <a:pPr lvl="1"/>
            <a:r>
              <a:rPr lang="en-US" dirty="0" smtClean="0"/>
              <a:t>Water </a:t>
            </a:r>
            <a:r>
              <a:rPr lang="en-US" dirty="0" smtClean="0">
                <a:solidFill>
                  <a:srgbClr val="FFFF00"/>
                </a:solidFill>
              </a:rPr>
              <a:t>withdrawal</a:t>
            </a:r>
            <a:r>
              <a:rPr lang="en-US" dirty="0" smtClean="0"/>
              <a:t> measures the total amount diverted or withdrawn from a source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Example:  Coolant water withdrawn by a power plant, then returned to the river.</a:t>
            </a:r>
            <a:endParaRPr lang="en-US" dirty="0" smtClean="0"/>
          </a:p>
          <a:p>
            <a:pPr lvl="1"/>
            <a:r>
              <a:rPr lang="en-US" dirty="0" smtClean="0"/>
              <a:t>Water </a:t>
            </a:r>
            <a:r>
              <a:rPr lang="en-US" dirty="0" smtClean="0">
                <a:solidFill>
                  <a:srgbClr val="FFFF00"/>
                </a:solidFill>
              </a:rPr>
              <a:t>consumption </a:t>
            </a:r>
            <a:r>
              <a:rPr lang="en-US" dirty="0" smtClean="0"/>
              <a:t>measures water </a:t>
            </a:r>
            <a:r>
              <a:rPr lang="en-US" u="sng" dirty="0" smtClean="0"/>
              <a:t>permanently removed </a:t>
            </a:r>
            <a:r>
              <a:rPr lang="en-US" dirty="0" smtClean="0"/>
              <a:t>from a source.</a:t>
            </a:r>
          </a:p>
          <a:p>
            <a:pPr lvl="2"/>
            <a:r>
              <a:rPr lang="en-US" dirty="0" smtClean="0"/>
              <a:t>Example:  Water is sprayed on crops for irrigation, then evaporates or transpires into the atmosphere.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Usage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679384"/>
            <a:ext cx="8534400" cy="1066800"/>
          </a:xfrm>
        </p:spPr>
        <p:txBody>
          <a:bodyPr/>
          <a:lstStyle/>
          <a:p>
            <a:r>
              <a:rPr lang="en-US" dirty="0" smtClean="0"/>
              <a:t>Agriculture makes up the majority of both water withdrawal and consumption.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146" name="Picture 2" descr="C:\Temp\resources_fig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796585" cy="54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2790825"/>
          </a:xfrm>
        </p:spPr>
        <p:txBody>
          <a:bodyPr>
            <a:normAutofit/>
          </a:bodyPr>
          <a:lstStyle/>
          <a:p>
            <a:r>
              <a:rPr lang="en-US" dirty="0" smtClean="0"/>
              <a:t>The Salton Sink is a waterless depression in southeastern California, part of the Sonoran desert.</a:t>
            </a:r>
          </a:p>
          <a:p>
            <a:r>
              <a:rPr lang="en-US" dirty="0" smtClean="0"/>
              <a:t>At one point, the sink </a:t>
            </a:r>
            <a:br>
              <a:rPr lang="en-US" dirty="0" smtClean="0"/>
            </a:br>
            <a:r>
              <a:rPr lang="en-US" dirty="0" smtClean="0"/>
              <a:t>was actually the bottom </a:t>
            </a:r>
            <a:br>
              <a:rPr lang="en-US" dirty="0" smtClean="0"/>
            </a:br>
            <a:r>
              <a:rPr lang="en-US" dirty="0" smtClean="0"/>
              <a:t>of a huge freshwater lake.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Salton Sea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4004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115050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Salton Sink, showing the water line of Lake Cahuilla.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The Salton Sink was an area experiencing </a:t>
            </a:r>
            <a:r>
              <a:rPr lang="en-US" dirty="0" smtClean="0">
                <a:solidFill>
                  <a:srgbClr val="FFFF00"/>
                </a:solidFill>
              </a:rPr>
              <a:t>water scarcity</a:t>
            </a:r>
            <a:r>
              <a:rPr lang="en-US" dirty="0" smtClean="0"/>
              <a:t>, meaning there was not enough access to freshwater to drink or grow food.</a:t>
            </a:r>
          </a:p>
          <a:p>
            <a:pPr lvl="1"/>
            <a:r>
              <a:rPr lang="en-US" dirty="0" smtClean="0"/>
              <a:t>Countries experiencing water scarcity tend to be in highly populated and dry regions.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194" name="Picture 2" descr="http://www.unep.org/dewa/vitalwater/jpg/0221-waterstres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2116"/>
            <a:ext cx="6324600" cy="41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In 1900, a development company began constructing irrigation canals to divert water from the Colorado River into the Salton Sink.</a:t>
            </a:r>
          </a:p>
          <a:p>
            <a:pPr lvl="1"/>
            <a:r>
              <a:rPr lang="en-US" dirty="0" smtClean="0"/>
              <a:t>The land became fertile, and crops were planted.</a:t>
            </a:r>
          </a:p>
          <a:p>
            <a:r>
              <a:rPr lang="en-US" dirty="0" smtClean="0"/>
              <a:t>In 1905, heavy rainfall and snowmelt caused the river to swell and breach the dikes of the canals.</a:t>
            </a:r>
          </a:p>
          <a:p>
            <a:pPr lvl="1"/>
            <a:r>
              <a:rPr lang="en-US" dirty="0" smtClean="0"/>
              <a:t>Two new rivers were </a:t>
            </a:r>
            <a:br>
              <a:rPr lang="en-US" dirty="0" smtClean="0"/>
            </a:br>
            <a:r>
              <a:rPr lang="en-US" dirty="0" smtClean="0"/>
              <a:t>carved out, causing the </a:t>
            </a:r>
            <a:br>
              <a:rPr lang="en-US" dirty="0" smtClean="0"/>
            </a:br>
            <a:r>
              <a:rPr lang="en-US" dirty="0" smtClean="0"/>
              <a:t>entire volume of the </a:t>
            </a:r>
            <a:br>
              <a:rPr lang="en-US" dirty="0" smtClean="0"/>
            </a:br>
            <a:r>
              <a:rPr lang="en-US" dirty="0" smtClean="0"/>
              <a:t>Colorado river to </a:t>
            </a:r>
            <a:br>
              <a:rPr lang="en-US" dirty="0" smtClean="0"/>
            </a:br>
            <a:r>
              <a:rPr lang="en-US" dirty="0" smtClean="0"/>
              <a:t>empty into the sink, </a:t>
            </a:r>
            <a:br>
              <a:rPr lang="en-US" dirty="0" smtClean="0"/>
            </a:br>
            <a:r>
              <a:rPr lang="en-US" dirty="0" smtClean="0"/>
              <a:t>creating the Salton Sea.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218" name="Picture 2" descr="http://www.alicesgardentravelbuzz.com/wp-content/uploads/2011/01/Salton-Sea-wikisp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9718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23354</TotalTime>
  <Words>1937</Words>
  <Application>Microsoft Office PowerPoint</Application>
  <PresentationFormat>On-screen Show (4:3)</PresentationFormat>
  <Paragraphs>224</Paragraphs>
  <Slides>49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Paper</vt:lpstr>
      <vt:lpstr>Water Resources and Pollution</vt:lpstr>
      <vt:lpstr>Hydrologic Cycle</vt:lpstr>
      <vt:lpstr>PowerPoint Presentation</vt:lpstr>
      <vt:lpstr>PowerPoint Presentation</vt:lpstr>
      <vt:lpstr>Water Usage </vt:lpstr>
      <vt:lpstr>PowerPoint Presentation</vt:lpstr>
      <vt:lpstr>The Salton Sea</vt:lpstr>
      <vt:lpstr>PowerPoint Presentation</vt:lpstr>
      <vt:lpstr>PowerPoint Presentation</vt:lpstr>
      <vt:lpstr>PowerPoint Presentation</vt:lpstr>
      <vt:lpstr>Accessing Groundwater</vt:lpstr>
      <vt:lpstr>PowerPoint Presentation</vt:lpstr>
      <vt:lpstr>PowerPoint Presentation</vt:lpstr>
      <vt:lpstr>Overconsumption</vt:lpstr>
      <vt:lpstr>PowerPoint Presentation</vt:lpstr>
      <vt:lpstr>PowerPoint Presentation</vt:lpstr>
      <vt:lpstr>PowerPoint Presentation</vt:lpstr>
      <vt:lpstr>Water Purification</vt:lpstr>
      <vt:lpstr>Drinking Water</vt:lpstr>
      <vt:lpstr>PowerPoint Presentation</vt:lpstr>
      <vt:lpstr>PowerPoint Presentation</vt:lpstr>
      <vt:lpstr>Domestic Water Conservation</vt:lpstr>
      <vt:lpstr>PowerPoint Presentation</vt:lpstr>
      <vt:lpstr>Water Conservation</vt:lpstr>
      <vt:lpstr>Water Conservation</vt:lpstr>
      <vt:lpstr>Water Pollution</vt:lpstr>
      <vt:lpstr>PowerPoint Presentation</vt:lpstr>
      <vt:lpstr>PowerPoint Presentation</vt:lpstr>
      <vt:lpstr>PowerPoint Presentation</vt:lpstr>
      <vt:lpstr>Types of Water Pollution</vt:lpstr>
      <vt:lpstr>PowerPoint Presentation</vt:lpstr>
      <vt:lpstr>Clean Water Act</vt:lpstr>
      <vt:lpstr>PowerPoint Presentation</vt:lpstr>
      <vt:lpstr>PowerPoint Presentation</vt:lpstr>
      <vt:lpstr>PowerPoint Presentation</vt:lpstr>
      <vt:lpstr>PowerPoint Presentation</vt:lpstr>
      <vt:lpstr>Ocean Pollution</vt:lpstr>
      <vt:lpstr>PowerPoint Presentation</vt:lpstr>
      <vt:lpstr>Oil Spills</vt:lpstr>
      <vt:lpstr>PowerPoint Presentation</vt:lpstr>
      <vt:lpstr>PowerPoint Presentation</vt:lpstr>
      <vt:lpstr>Deepwater Horizon</vt:lpstr>
      <vt:lpstr>Plastic</vt:lpstr>
      <vt:lpstr>PowerPoint Presentation</vt:lpstr>
      <vt:lpstr>PowerPoint Presentation</vt:lpstr>
      <vt:lpstr>Wastewater Treatment</vt:lpstr>
      <vt:lpstr>Wastewater Treatment</vt:lpstr>
      <vt:lpstr>PowerPoint Presentation</vt:lpstr>
      <vt:lpstr>Sewer Overflow</vt:lpstr>
    </vt:vector>
  </TitlesOfParts>
  <Company>CCSN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James Dauray</cp:lastModifiedBy>
  <cp:revision>325</cp:revision>
  <dcterms:created xsi:type="dcterms:W3CDTF">2002-01-16T22:44:40Z</dcterms:created>
  <dcterms:modified xsi:type="dcterms:W3CDTF">2014-05-22T14:30:41Z</dcterms:modified>
</cp:coreProperties>
</file>