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4"/>
  </p:notesMasterIdLst>
  <p:sldIdLst>
    <p:sldId id="256" r:id="rId2"/>
    <p:sldId id="384" r:id="rId3"/>
    <p:sldId id="392" r:id="rId4"/>
    <p:sldId id="393" r:id="rId5"/>
    <p:sldId id="394" r:id="rId6"/>
    <p:sldId id="399" r:id="rId7"/>
    <p:sldId id="400" r:id="rId8"/>
    <p:sldId id="354" r:id="rId9"/>
    <p:sldId id="401" r:id="rId10"/>
    <p:sldId id="355" r:id="rId11"/>
    <p:sldId id="356" r:id="rId12"/>
    <p:sldId id="357" r:id="rId13"/>
    <p:sldId id="347" r:id="rId14"/>
    <p:sldId id="402" r:id="rId15"/>
    <p:sldId id="363" r:id="rId16"/>
    <p:sldId id="403" r:id="rId17"/>
    <p:sldId id="368" r:id="rId18"/>
    <p:sldId id="369" r:id="rId19"/>
    <p:sldId id="370" r:id="rId20"/>
    <p:sldId id="321" r:id="rId21"/>
    <p:sldId id="322" r:id="rId22"/>
    <p:sldId id="404" r:id="rId23"/>
    <p:sldId id="375" r:id="rId24"/>
    <p:sldId id="376" r:id="rId25"/>
    <p:sldId id="323" r:id="rId26"/>
    <p:sldId id="325" r:id="rId27"/>
    <p:sldId id="334" r:id="rId28"/>
    <p:sldId id="405" r:id="rId29"/>
    <p:sldId id="335" r:id="rId30"/>
    <p:sldId id="336" r:id="rId31"/>
    <p:sldId id="351" r:id="rId32"/>
    <p:sldId id="406" r:id="rId3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5028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>
      <p:cViewPr varScale="1">
        <p:scale>
          <a:sx n="71" d="100"/>
          <a:sy n="71" d="100"/>
        </p:scale>
        <p:origin x="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61E3B88-D5EC-4959-84C7-230A6963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6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68DC31-92D1-4706-80A7-50E908176A37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F8934E-6CB0-445C-96D2-129F51AA01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B5532-EC5E-4939-8E27-E59E7170F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CEE26-C543-4A1F-BAAC-F1ED18FF7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953000"/>
          </a:xfrm>
        </p:spPr>
        <p:txBody>
          <a:bodyPr/>
          <a:lstStyle>
            <a:lvl2pPr>
              <a:spcAft>
                <a:spcPts val="300"/>
              </a:spcAft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E38BF-ED17-461F-AA43-EB9999026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E8F93-8F90-424B-A50B-8CD14FCC18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9C7D5-572D-4469-8E1A-8F36496795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538A1-C308-4FD1-9083-81A08557C9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0C9D-B4B3-4329-9C8D-551BB42B1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570075-AEA6-4B86-9E3E-08A94FE991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E193E4-A0E9-4586-8665-0CBF2E67F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9EAC50-309B-431A-A684-7611B4EB7FEF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58F023-3329-4EA8-86CA-0F4F528D0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/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v/s!AgTwIH6-6UmXySXOy8QrdYGAny6e" TargetMode="External"/><Relationship Id="rId2" Type="http://schemas.openxmlformats.org/officeDocument/2006/relationships/hyperlink" Target="https://1drv.ms/v/s!AgTwIH6-6UmXySYJxoSmxd-PR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1drv.ms/v/s!AgTwIH6-6UmXySmB0dLnLORhVA7-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1drv.ms/v/s!AgTwIH6-6UmXySe9cwtbMeR_AHb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Solid and Hazardous Waste</a:t>
            </a:r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D5EB30-9D15-4504-BBC7-BC50BC57A20E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1960418" y="591679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/>
              <a:t>“There is no ‘waste’ in nature and no ‘away’ to which things can be thrown.”</a:t>
            </a:r>
          </a:p>
          <a:p>
            <a:r>
              <a:rPr lang="en-US" sz="1800" dirty="0"/>
              <a:t>	- Barry Commoner</a:t>
            </a:r>
          </a:p>
        </p:txBody>
      </p:sp>
      <p:pic>
        <p:nvPicPr>
          <p:cNvPr id="1026" name="Picture 2" descr="Image result for land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9573"/>
            <a:ext cx="7924800" cy="50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5715000" cy="5715000"/>
          </a:xfrm>
        </p:spPr>
        <p:txBody>
          <a:bodyPr/>
          <a:lstStyle/>
          <a:p>
            <a:r>
              <a:rPr lang="en-US" dirty="0" err="1" smtClean="0"/>
              <a:t>Philadephia</a:t>
            </a:r>
            <a:r>
              <a:rPr lang="en-US" dirty="0" smtClean="0"/>
              <a:t> began using incineration to reduce waste volume, but leftover ash still needed to be disposed. </a:t>
            </a:r>
          </a:p>
          <a:p>
            <a:r>
              <a:rPr lang="en-US" dirty="0" smtClean="0"/>
              <a:t>Incinerators produce large, heavy particles of bottom ash, and lighter particles of fly ash.</a:t>
            </a:r>
          </a:p>
          <a:p>
            <a:pPr lvl="1"/>
            <a:r>
              <a:rPr lang="en-US" dirty="0" smtClean="0"/>
              <a:t>These often contain high concentrations of heavy metals and other toxins.</a:t>
            </a:r>
          </a:p>
          <a:p>
            <a:r>
              <a:rPr lang="en-US" dirty="0" smtClean="0"/>
              <a:t>The city contracted with a private company to haul the ash away on a barge called the </a:t>
            </a:r>
            <a:r>
              <a:rPr lang="en-US" dirty="0" err="1" smtClean="0"/>
              <a:t>Khian</a:t>
            </a:r>
            <a:r>
              <a:rPr lang="en-US" dirty="0" smtClean="0"/>
              <a:t> Sea.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9D2F9E-6EAB-4D4D-AEFA-A9EED5C5DFB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 descr="Image result for khian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73" y="3943156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ottom ash fly 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37" y="457200"/>
            <a:ext cx="482472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58513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99"/>
            <a:ext cx="10972800" cy="549573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barge was to be dumped on a man-made island owned by the company on the Bahamas, but it was turned away.</a:t>
            </a:r>
          </a:p>
          <a:p>
            <a:pPr lvl="1"/>
            <a:r>
              <a:rPr lang="en-US" sz="2600" dirty="0" smtClean="0"/>
              <a:t>Also turned away by the Dominican Republic, Honduras, Panama, and Puerto Rico.</a:t>
            </a:r>
          </a:p>
          <a:p>
            <a:pPr lvl="1"/>
            <a:r>
              <a:rPr lang="en-US" sz="2600" dirty="0" smtClean="0"/>
              <a:t>The ship’s cargo was renamed from </a:t>
            </a:r>
            <a:br>
              <a:rPr lang="en-US" sz="2600" dirty="0" smtClean="0"/>
            </a:br>
            <a:r>
              <a:rPr lang="en-US" sz="2600" dirty="0" smtClean="0"/>
              <a:t>“incinerator ash” to “general cargo” </a:t>
            </a:r>
            <a:br>
              <a:rPr lang="en-US" sz="2600" dirty="0" smtClean="0"/>
            </a:br>
            <a:r>
              <a:rPr lang="en-US" sz="2600" dirty="0" smtClean="0"/>
              <a:t>to “bulk construction material,” </a:t>
            </a:r>
            <a:br>
              <a:rPr lang="en-US" sz="2600" dirty="0" smtClean="0"/>
            </a:br>
            <a:r>
              <a:rPr lang="en-US" sz="2600" dirty="0" smtClean="0"/>
              <a:t>and eventually “topsoil fertilizer.”</a:t>
            </a:r>
          </a:p>
          <a:p>
            <a:r>
              <a:rPr lang="en-US" sz="3200" dirty="0" smtClean="0"/>
              <a:t>The Haitian government was </a:t>
            </a:r>
            <a:br>
              <a:rPr lang="en-US" sz="3200" dirty="0" smtClean="0"/>
            </a:br>
            <a:r>
              <a:rPr lang="en-US" sz="3200" dirty="0" smtClean="0"/>
              <a:t>persuaded by the crew to </a:t>
            </a:r>
            <a:br>
              <a:rPr lang="en-US" sz="3200" dirty="0" smtClean="0"/>
            </a:br>
            <a:r>
              <a:rPr lang="en-US" sz="3200" dirty="0" smtClean="0"/>
              <a:t>accept 4,000 tons of the ash.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9D2F9E-6EAB-4D4D-AEFA-A9EED5C5D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Voyage of the Khian Sea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47806"/>
            <a:ext cx="47529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7052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99"/>
            <a:ext cx="10972800" cy="549573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Khian</a:t>
            </a:r>
            <a:r>
              <a:rPr lang="en-US" dirty="0" smtClean="0"/>
              <a:t> sea made its way across the Atlantic, towards southeast Asia.  </a:t>
            </a:r>
          </a:p>
          <a:p>
            <a:r>
              <a:rPr lang="en-US" dirty="0" smtClean="0"/>
              <a:t>The name and registration country of the ship was changed twice.</a:t>
            </a:r>
          </a:p>
          <a:p>
            <a:pPr lvl="1"/>
            <a:r>
              <a:rPr lang="en-US" dirty="0" smtClean="0"/>
              <a:t>Unsuccessfully attempted to unload the cargo in Morocco, Yugoslavia, Sri Lanka, and Singapore.  </a:t>
            </a:r>
          </a:p>
          <a:p>
            <a:r>
              <a:rPr lang="en-US" kern="0" dirty="0">
                <a:solidFill>
                  <a:srgbClr val="FFFFFF"/>
                </a:solidFill>
              </a:rPr>
              <a:t>The ship finally returned to the </a:t>
            </a:r>
            <a:r>
              <a:rPr lang="en-US" kern="0" dirty="0" smtClean="0">
                <a:solidFill>
                  <a:srgbClr val="FFFFFF"/>
                </a:solidFill>
              </a:rPr>
              <a:t/>
            </a:r>
            <a:br>
              <a:rPr lang="en-US" kern="0" dirty="0" smtClean="0">
                <a:solidFill>
                  <a:srgbClr val="FFFFFF"/>
                </a:solidFill>
              </a:rPr>
            </a:br>
            <a:r>
              <a:rPr lang="en-US" kern="0" dirty="0" smtClean="0">
                <a:solidFill>
                  <a:srgbClr val="FFFFFF"/>
                </a:solidFill>
              </a:rPr>
              <a:t>United </a:t>
            </a:r>
            <a:r>
              <a:rPr lang="en-US" kern="0" dirty="0">
                <a:solidFill>
                  <a:srgbClr val="FFFFFF"/>
                </a:solidFill>
              </a:rPr>
              <a:t>States across the Indian </a:t>
            </a:r>
            <a:r>
              <a:rPr lang="en-US" kern="0" dirty="0" smtClean="0">
                <a:solidFill>
                  <a:srgbClr val="FFFFFF"/>
                </a:solidFill>
              </a:rPr>
              <a:t/>
            </a:r>
            <a:br>
              <a:rPr lang="en-US" kern="0" dirty="0" smtClean="0">
                <a:solidFill>
                  <a:srgbClr val="FFFFFF"/>
                </a:solidFill>
              </a:rPr>
            </a:br>
            <a:r>
              <a:rPr lang="en-US" kern="0" dirty="0" smtClean="0">
                <a:solidFill>
                  <a:srgbClr val="FFFFFF"/>
                </a:solidFill>
              </a:rPr>
              <a:t>and </a:t>
            </a:r>
            <a:r>
              <a:rPr lang="en-US" kern="0" dirty="0">
                <a:solidFill>
                  <a:srgbClr val="FFFFFF"/>
                </a:solidFill>
              </a:rPr>
              <a:t>Atlantic ocean.  By the </a:t>
            </a:r>
            <a:r>
              <a:rPr lang="en-US" kern="0" dirty="0" smtClean="0">
                <a:solidFill>
                  <a:srgbClr val="FFFFFF"/>
                </a:solidFill>
              </a:rPr>
              <a:t>time</a:t>
            </a:r>
            <a:br>
              <a:rPr lang="en-US" kern="0" dirty="0" smtClean="0">
                <a:solidFill>
                  <a:srgbClr val="FFFFFF"/>
                </a:solidFill>
              </a:rPr>
            </a:br>
            <a:r>
              <a:rPr lang="en-US" kern="0" dirty="0" smtClean="0">
                <a:solidFill>
                  <a:srgbClr val="FFFFFF"/>
                </a:solidFill>
              </a:rPr>
              <a:t>it </a:t>
            </a:r>
            <a:r>
              <a:rPr lang="en-US" kern="0" dirty="0">
                <a:solidFill>
                  <a:srgbClr val="FFFFFF"/>
                </a:solidFill>
              </a:rPr>
              <a:t>reached port, the ash was gone.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9D2F9E-6EAB-4D4D-AEFA-A9EED5C5D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Voyage of the Khian Sea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82209"/>
            <a:ext cx="5422900" cy="33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77194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5715000" cy="4953000"/>
          </a:xfrm>
        </p:spPr>
        <p:txBody>
          <a:bodyPr/>
          <a:lstStyle/>
          <a:p>
            <a:r>
              <a:rPr lang="en-US" dirty="0" smtClean="0"/>
              <a:t>Modern incinerators are much more efficient.</a:t>
            </a:r>
          </a:p>
          <a:p>
            <a:pPr lvl="1"/>
            <a:r>
              <a:rPr lang="en-US" dirty="0" smtClean="0"/>
              <a:t>Recyclable materials are recovered.</a:t>
            </a:r>
          </a:p>
          <a:p>
            <a:pPr lvl="1"/>
            <a:r>
              <a:rPr lang="en-US" dirty="0" smtClean="0"/>
              <a:t>The energy released by the incinerators is </a:t>
            </a:r>
            <a:br>
              <a:rPr lang="en-US" dirty="0" smtClean="0"/>
            </a:br>
            <a:r>
              <a:rPr lang="en-US" dirty="0" smtClean="0"/>
              <a:t>converted to electricity, a process called </a:t>
            </a:r>
            <a:br>
              <a:rPr lang="en-US" dirty="0" smtClean="0"/>
            </a:br>
            <a:r>
              <a:rPr lang="en-US" dirty="0" smtClean="0"/>
              <a:t>waste-to-energy.</a:t>
            </a:r>
          </a:p>
          <a:p>
            <a:r>
              <a:rPr lang="en-US" dirty="0" smtClean="0"/>
              <a:t>Cities may also take some waste and </a:t>
            </a:r>
            <a:br>
              <a:rPr lang="en-US" dirty="0" smtClean="0"/>
            </a:br>
            <a:r>
              <a:rPr lang="en-US" dirty="0" smtClean="0"/>
              <a:t>pelletize it and </a:t>
            </a:r>
            <a:r>
              <a:rPr lang="en-US" dirty="0" err="1" smtClean="0"/>
              <a:t>addd</a:t>
            </a:r>
            <a:r>
              <a:rPr lang="en-US" dirty="0" smtClean="0"/>
              <a:t> it to coal-fired power plants.</a:t>
            </a:r>
          </a:p>
          <a:p>
            <a:pPr lvl="2"/>
            <a:endParaRPr lang="en-US" dirty="0" smtClean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3B3438-177C-4C16-8340-3901517DBB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Waste-to-Energy</a:t>
            </a:r>
            <a:endParaRPr lang="en-US" dirty="0" smtClean="0"/>
          </a:p>
        </p:txBody>
      </p:sp>
      <p:pic>
        <p:nvPicPr>
          <p:cNvPr id="1026" name="Picture 2" descr="http://www.sciencephoto.com/image/339146/530wm/T1000056-Refuse_pellets_for_burning_at_Byker_Power_Plant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76400"/>
            <a:ext cx="2590800" cy="34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105400"/>
            <a:ext cx="10972800" cy="1533330"/>
          </a:xfrm>
        </p:spPr>
        <p:txBody>
          <a:bodyPr/>
          <a:lstStyle/>
          <a:p>
            <a:r>
              <a:rPr lang="en-US" dirty="0" smtClean="0"/>
              <a:t>Modern incinerators must collect all of their fly ash and other pollutants through the use of electrostatic precipitators and scrubbers to comply with the Clean Air Act.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55" y="304800"/>
            <a:ext cx="9599489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6899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2999"/>
            <a:ext cx="5435599" cy="54957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Recycling</a:t>
            </a:r>
            <a:r>
              <a:rPr lang="en-US" dirty="0" smtClean="0"/>
              <a:t> is the reprocessing of discarded materials into new, useful products, and it carries many benefits:</a:t>
            </a:r>
          </a:p>
          <a:p>
            <a:pPr lvl="1"/>
            <a:r>
              <a:rPr lang="en-US" dirty="0" smtClean="0"/>
              <a:t>Less expensive than producing new raw materials.</a:t>
            </a:r>
          </a:p>
          <a:p>
            <a:pPr lvl="1"/>
            <a:r>
              <a:rPr lang="en-US" dirty="0" smtClean="0"/>
              <a:t>Reduces space needed for landfills.</a:t>
            </a:r>
          </a:p>
          <a:p>
            <a:pPr lvl="1"/>
            <a:r>
              <a:rPr lang="en-US" dirty="0" smtClean="0"/>
              <a:t>Lowers demand for raw resources.</a:t>
            </a:r>
          </a:p>
          <a:p>
            <a:pPr lvl="1"/>
            <a:r>
              <a:rPr lang="en-US" dirty="0" smtClean="0"/>
              <a:t>Reduces energy consumption and air pollution.</a:t>
            </a:r>
          </a:p>
          <a:p>
            <a:r>
              <a:rPr lang="en-US" dirty="0" smtClean="0"/>
              <a:t>Drawbacks include the high costs of sorting the material.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4A861C-14C2-4B4E-9635-DED0D72E9F8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Shrinking the Waste Stream</a:t>
            </a:r>
          </a:p>
        </p:txBody>
      </p:sp>
      <p:pic>
        <p:nvPicPr>
          <p:cNvPr id="1026" name="Picture 2" descr="Image result for recycling assembly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1124"/>
            <a:ext cx="551380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5200" y="5029199"/>
            <a:ext cx="51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 Management recycling plant, Denver, Colorado.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79396"/>
      </p:ext>
    </p:extLst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791200"/>
            <a:ext cx="10972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Rates of recycling vary widely for different materials.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99" y="195262"/>
            <a:ext cx="828540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7670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81000"/>
            <a:ext cx="3886200" cy="5715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Composting</a:t>
            </a:r>
            <a:r>
              <a:rPr lang="en-US" dirty="0" smtClean="0"/>
              <a:t> is the biological degradation of organic material under aerobic conditions.</a:t>
            </a:r>
          </a:p>
          <a:p>
            <a:pPr lvl="1"/>
            <a:r>
              <a:rPr lang="en-US" dirty="0" smtClean="0"/>
              <a:t>Only works for biodegradable materials.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D56D7A-E86A-45F0-B7F3-699427F0A9E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 descr="Image result for compo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239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15058"/>
      </p:ext>
    </p:extLst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81000"/>
            <a:ext cx="5562600" cy="5715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Waste reduction </a:t>
            </a:r>
            <a:r>
              <a:rPr lang="en-US" dirty="0" smtClean="0"/>
              <a:t>is the cheapest and most effective way to reduce waste is to not produce it at all.</a:t>
            </a:r>
          </a:p>
          <a:p>
            <a:pPr lvl="1"/>
            <a:r>
              <a:rPr lang="en-US" dirty="0" smtClean="0"/>
              <a:t>Excess packaging of food and consumer products is one of our greatest sources of unnecessary waste.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F9DDA3-3B2C-410D-96F3-34364171BEA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http://www.packagingdigest.com/photo/147/147325-pdx0804dtrend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9" y="609600"/>
            <a:ext cx="27432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excess packa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49" y="4128891"/>
            <a:ext cx="44577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8702"/>
      </p:ext>
    </p:extLst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43000"/>
            <a:ext cx="52578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Integrated waste management </a:t>
            </a:r>
            <a:r>
              <a:rPr lang="en-US" dirty="0" smtClean="0"/>
              <a:t>arranges all of the strategies of dealing with MSW in order from top-to-bottom.</a:t>
            </a:r>
          </a:p>
          <a:p>
            <a:pPr lvl="1"/>
            <a:r>
              <a:rPr lang="en-US" dirty="0" smtClean="0"/>
              <a:t>By utilizing the top methods first, the amount of material that must be incinerated or buried is minimized.</a:t>
            </a:r>
          </a:p>
          <a:p>
            <a:r>
              <a:rPr lang="en-US" dirty="0" smtClean="0"/>
              <a:t>Some cities achieve this model by having separate collection routes for </a:t>
            </a:r>
            <a:r>
              <a:rPr lang="en-US" dirty="0" smtClean="0">
                <a:hlinkClick r:id="rId2"/>
              </a:rPr>
              <a:t>recycling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food waste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9D2F9E-6EAB-4D4D-AEFA-A9EED5C5D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Integrated waste management</a:t>
            </a:r>
            <a:endParaRPr lang="en-US" dirty="0"/>
          </a:p>
        </p:txBody>
      </p:sp>
      <p:pic>
        <p:nvPicPr>
          <p:cNvPr id="3074" name="Picture 2" descr="http://ohioline.osu.edu/cd-fact/images/0106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292936"/>
            <a:ext cx="4648200" cy="48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7832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99"/>
            <a:ext cx="4343400" cy="54957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According to the Law of Conservation of Mass,</a:t>
            </a:r>
          </a:p>
          <a:p>
            <a:pPr marL="0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“Matter cannot be created or destroyed, it only changes form.”</a:t>
            </a:r>
          </a:p>
          <a:p>
            <a:endParaRPr lang="en-US" dirty="0" smtClean="0"/>
          </a:p>
          <a:p>
            <a:r>
              <a:rPr lang="en-US" dirty="0" smtClean="0"/>
              <a:t>Any waste produced within an ecosystem, cycles back through the system. </a:t>
            </a:r>
          </a:p>
          <a:p>
            <a:endParaRPr lang="en-US" dirty="0" smtClean="0"/>
          </a:p>
          <a:p>
            <a:r>
              <a:rPr lang="en-US" dirty="0" smtClean="0"/>
              <a:t>What happens to waste generated by humans?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9D2F9E-6EAB-4D4D-AEFA-A9EED5C5D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in Natural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95265"/>
            <a:ext cx="6845300" cy="43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1686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5029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EPA estimates U.S. industries generate 265 million metric tons of officially classified hazardous wastes annually.</a:t>
            </a:r>
          </a:p>
          <a:p>
            <a:pPr lvl="1" eaLnBrk="1" hangingPunct="1"/>
            <a:r>
              <a:rPr lang="en-US" dirty="0" smtClean="0"/>
              <a:t>At least 40 million metric tons of toxic and hazardous wastes are released into the environment each year.</a:t>
            </a:r>
          </a:p>
          <a:p>
            <a:pPr lvl="1" eaLnBrk="1" hangingPunct="1"/>
            <a:r>
              <a:rPr lang="en-US" dirty="0" smtClean="0"/>
              <a:t>What is hazardous waste?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0367E9-C86C-490A-A7E2-2F7A6FD9C6EF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Hazardous and Toxic Waste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78" y="1752600"/>
            <a:ext cx="5734172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9653" y="4646168"/>
            <a:ext cx="5743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Hazardous waste site at Camp Lejeune, North Carolina.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Legally, </a:t>
            </a:r>
            <a:r>
              <a:rPr lang="en-US" dirty="0" smtClean="0">
                <a:solidFill>
                  <a:srgbClr val="FFFF00"/>
                </a:solidFill>
              </a:rPr>
              <a:t>hazardous waste </a:t>
            </a:r>
            <a:r>
              <a:rPr lang="en-US" dirty="0" smtClean="0"/>
              <a:t>is any discarded liquid or solid that contains substances known to be:</a:t>
            </a:r>
          </a:p>
          <a:p>
            <a:pPr lvl="1" eaLnBrk="1" hangingPunct="1"/>
            <a:r>
              <a:rPr lang="en-US" dirty="0" smtClean="0"/>
              <a:t>Fatal to humans or laboratory animals in low doses.</a:t>
            </a:r>
          </a:p>
          <a:p>
            <a:pPr lvl="1" eaLnBrk="1" hangingPunct="1"/>
            <a:r>
              <a:rPr lang="en-US" dirty="0" smtClean="0"/>
              <a:t>Toxic, carcinogenic, mutagenic, or </a:t>
            </a:r>
            <a:r>
              <a:rPr lang="en-US" dirty="0" err="1" smtClean="0"/>
              <a:t>teratogenic</a:t>
            </a:r>
            <a:r>
              <a:rPr lang="en-US" dirty="0" smtClean="0"/>
              <a:t> to humans or other life-forms.</a:t>
            </a:r>
          </a:p>
          <a:p>
            <a:pPr lvl="1" eaLnBrk="1" hangingPunct="1"/>
            <a:r>
              <a:rPr lang="en-US" dirty="0" smtClean="0"/>
              <a:t>Ignitable with a flash point less than 60</a:t>
            </a:r>
            <a:r>
              <a:rPr lang="en-US" baseline="30000" dirty="0" smtClean="0"/>
              <a:t>o</a:t>
            </a:r>
            <a:r>
              <a:rPr lang="en-US" dirty="0" smtClean="0"/>
              <a:t> C.</a:t>
            </a:r>
          </a:p>
          <a:p>
            <a:pPr lvl="1" eaLnBrk="1" hangingPunct="1"/>
            <a:r>
              <a:rPr lang="en-US" dirty="0" smtClean="0"/>
              <a:t>Corrosive</a:t>
            </a:r>
          </a:p>
          <a:p>
            <a:pPr lvl="1" eaLnBrk="1" hangingPunct="1"/>
            <a:r>
              <a:rPr lang="en-US" dirty="0" smtClean="0"/>
              <a:t>Explosive or highly reactive.</a:t>
            </a:r>
          </a:p>
          <a:p>
            <a:r>
              <a:rPr lang="en-US" dirty="0" smtClean="0"/>
              <a:t>Hazardous waste disposal did not have any legal requirements for disposal until the Love Canal disaster.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1F239E-B119-45AF-BDEB-5529BCB89013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Hazardous Waste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5257800" cy="4953000"/>
          </a:xfrm>
        </p:spPr>
        <p:txBody>
          <a:bodyPr/>
          <a:lstStyle/>
          <a:p>
            <a:r>
              <a:rPr lang="en-US" dirty="0" smtClean="0"/>
              <a:t>The Love Canal was originally intended to be a “model city” with a shipping lane that bypassed Niagara Falls and provided a source of hydroelectricity.</a:t>
            </a:r>
          </a:p>
          <a:p>
            <a:pPr lvl="1"/>
            <a:r>
              <a:rPr lang="en-US" dirty="0" smtClean="0"/>
              <a:t>Planned by entrepreneur William T. Love.</a:t>
            </a:r>
          </a:p>
          <a:p>
            <a:r>
              <a:rPr lang="en-US" dirty="0" smtClean="0"/>
              <a:t>The economic panic of 1893 caused the project to be abandoned after only a single mile was dug.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Canal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7800"/>
            <a:ext cx="5356374" cy="3676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5129212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abandoned Love Canal became a recreational swimming hole.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20516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r>
              <a:rPr lang="en-US" dirty="0"/>
              <a:t>Hooker Chemical bought the land and used the canal as a dumpsite for </a:t>
            </a:r>
            <a:r>
              <a:rPr lang="en-US" dirty="0" smtClean="0"/>
              <a:t>various hazardous chemicals.</a:t>
            </a:r>
            <a:endParaRPr lang="en-US" dirty="0"/>
          </a:p>
          <a:p>
            <a:r>
              <a:rPr lang="en-US" dirty="0"/>
              <a:t>The city of Niagara Falls, desperate for inexpensive land to accommodate a growing population, pressured Hooker Chemical to sell.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3" y="2209800"/>
            <a:ext cx="5969158" cy="208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46" y="4519418"/>
            <a:ext cx="602126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40081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6172200" cy="5791200"/>
          </a:xfrm>
        </p:spPr>
        <p:txBody>
          <a:bodyPr/>
          <a:lstStyle/>
          <a:p>
            <a:r>
              <a:rPr lang="en-US" dirty="0" smtClean="0"/>
              <a:t>In spite of the warnings, the school district constructed a school immediately adjacent to the canal dump site.  </a:t>
            </a:r>
          </a:p>
          <a:p>
            <a:pPr lvl="1"/>
            <a:r>
              <a:rPr lang="en-US" dirty="0" smtClean="0"/>
              <a:t>The school playground was constructed immediately on top.</a:t>
            </a:r>
          </a:p>
          <a:p>
            <a:r>
              <a:rPr lang="en-US" dirty="0" smtClean="0"/>
              <a:t>A wet spring caused </a:t>
            </a:r>
            <a:r>
              <a:rPr lang="en-US" dirty="0" smtClean="0">
                <a:hlinkClick r:id="rId2"/>
              </a:rPr>
              <a:t>leachate from the dumpsite to escape</a:t>
            </a:r>
            <a:r>
              <a:rPr lang="en-US" dirty="0" smtClean="0"/>
              <a:t>, oozing into yards, pavement, and the basements of neighboring homes.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4" name="Picture 2" descr="Image result for love canal bas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425"/>
            <a:ext cx="4048291" cy="600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790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10604500" cy="4953000"/>
          </a:xfrm>
        </p:spPr>
        <p:txBody>
          <a:bodyPr/>
          <a:lstStyle/>
          <a:p>
            <a:r>
              <a:rPr lang="en-US" dirty="0" smtClean="0"/>
              <a:t>Following the disaster, the Resource Conservation and Recovery Act (RCRA) of 1976 was passed to provide regulations for the treatment and storage of hazardous waste.</a:t>
            </a:r>
          </a:p>
          <a:p>
            <a:pPr lvl="1"/>
            <a:r>
              <a:rPr lang="en-US" dirty="0" smtClean="0"/>
              <a:t>The EPA has “cradle-to-grave” authority over hazardous wastes, meaning they regulate and track their use, storage, treatment, and eventual disposal.</a:t>
            </a:r>
          </a:p>
          <a:p>
            <a:pPr lvl="2"/>
            <a:endParaRPr lang="en-US" dirty="0" smtClean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E42B15-28C2-4A2F-AEF1-E01C261409C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Passage of the RCRA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24719"/>
            <a:ext cx="5660254" cy="333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80999"/>
            <a:ext cx="5181600" cy="6257731"/>
          </a:xfrm>
        </p:spPr>
        <p:txBody>
          <a:bodyPr/>
          <a:lstStyle/>
          <a:p>
            <a:r>
              <a:rPr lang="en-US" dirty="0" smtClean="0"/>
              <a:t>The cleanup at Love Canal also resulted in the passage of the </a:t>
            </a:r>
            <a:r>
              <a:rPr lang="en-US" dirty="0" smtClean="0">
                <a:solidFill>
                  <a:srgbClr val="FFFF00"/>
                </a:solidFill>
              </a:rPr>
              <a:t>Comprehensive Environmental Response, Compensation and Liability Act (CERCLA),  </a:t>
            </a:r>
            <a:r>
              <a:rPr lang="en-US" dirty="0" smtClean="0"/>
              <a:t>also known as the “Superfund.”</a:t>
            </a:r>
          </a:p>
          <a:p>
            <a:pPr lvl="1"/>
            <a:r>
              <a:rPr lang="en-US" dirty="0" smtClean="0"/>
              <a:t>Aimed at rapid containment, cleanup, or remediation of abandoned toxic waste sites.</a:t>
            </a:r>
          </a:p>
          <a:p>
            <a:pPr lvl="1"/>
            <a:r>
              <a:rPr lang="en-US" dirty="0" smtClean="0"/>
              <a:t>Anyone associated with a site can be held responsible for the entire clean-up cost.</a:t>
            </a:r>
          </a:p>
          <a:p>
            <a:pPr lvl="1"/>
            <a:endParaRPr lang="en-US" dirty="0" smtClean="0"/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3D0E65-9778-4F34-8AB3-5434EEBC484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 descr="Image result for love canal today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25" y="914400"/>
            <a:ext cx="55797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4648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 Canal Superfund site, 2012.</a:t>
            </a:r>
            <a:endParaRPr lang="en-US" dirty="0"/>
          </a:p>
        </p:txBody>
      </p:sp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5943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Petersen Sand and Gravel (Libertyville)</a:t>
            </a:r>
          </a:p>
          <a:p>
            <a:pPr lvl="1"/>
            <a:r>
              <a:rPr lang="en-US" dirty="0" smtClean="0"/>
              <a:t>Former quarry, used as a dumping site for paint waste and solvents.</a:t>
            </a:r>
          </a:p>
          <a:p>
            <a:pPr lvl="1"/>
            <a:r>
              <a:rPr lang="en-US" dirty="0" smtClean="0"/>
              <a:t>Cleanup completed, redeveloped as Independence Grove</a:t>
            </a:r>
          </a:p>
          <a:p>
            <a:endParaRPr lang="en-US" dirty="0" smtClean="0"/>
          </a:p>
          <a:p>
            <a:r>
              <a:rPr lang="en-US" dirty="0" smtClean="0"/>
              <a:t>Yeoman Creek Landfill (Waukegan)</a:t>
            </a:r>
          </a:p>
          <a:p>
            <a:pPr lvl="1"/>
            <a:r>
              <a:rPr lang="en-US" dirty="0" smtClean="0"/>
              <a:t>Improperly lined landfill was allowing leachate to enter the soil and groundwater.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C97953-5625-48B2-AD79-7179F5AD2A3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Superfund Sites in Lake County</a:t>
            </a:r>
          </a:p>
        </p:txBody>
      </p:sp>
      <p:pic>
        <p:nvPicPr>
          <p:cNvPr id="5122" name="Picture 2" descr="http://weddingmapper.s3.amazonaws.com/assets/photos/4/58/142337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pa.gov/Region5/cleanup/yeoman/photos/yeoman_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1"/>
            <a:ext cx="3429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38100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Johns-Manville Corp. (Waukegan)</a:t>
            </a:r>
          </a:p>
          <a:p>
            <a:pPr lvl="1"/>
            <a:r>
              <a:rPr lang="en-US" dirty="0" smtClean="0"/>
              <a:t>Asbestos disposal site at lakefront, just north of the power plant.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9F6D25-2FB6-4F06-BD22-21F5E0AE8D1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Superfund Sites in Lake County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892" y="2133600"/>
            <a:ext cx="51462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82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57912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Waukegan Harbor (Waukegan)</a:t>
            </a:r>
          </a:p>
          <a:p>
            <a:pPr lvl="1"/>
            <a:r>
              <a:rPr lang="en-US" dirty="0" smtClean="0"/>
              <a:t>Outboard marine corporation (OMC) sites are contaminated with dumped hydraulic fluid.</a:t>
            </a:r>
          </a:p>
          <a:p>
            <a:pPr lvl="1"/>
            <a:r>
              <a:rPr lang="en-US" dirty="0"/>
              <a:t>Waukegan </a:t>
            </a:r>
            <a:r>
              <a:rPr lang="en-US" dirty="0" smtClean="0"/>
              <a:t>manufactured gas </a:t>
            </a:r>
            <a:r>
              <a:rPr lang="en-US" dirty="0"/>
              <a:t>and </a:t>
            </a:r>
            <a:r>
              <a:rPr lang="en-US" dirty="0" smtClean="0"/>
              <a:t>coke plant (WCP) is contaminated with several contaminants, including arsenic and PCBs.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9F6D25-2FB6-4F06-BD22-21F5E0AE8D1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Superfund Sites in Lake County</a:t>
            </a:r>
            <a:endParaRPr lang="en-US" dirty="0" smtClean="0"/>
          </a:p>
        </p:txBody>
      </p:sp>
      <p:pic>
        <p:nvPicPr>
          <p:cNvPr id="11" name="Picture 2" descr="Image result for johns manville zion superf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75809"/>
            <a:ext cx="3200400" cy="56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2999"/>
            <a:ext cx="10972800" cy="5495731"/>
          </a:xfrm>
        </p:spPr>
        <p:txBody>
          <a:bodyPr>
            <a:normAutofit/>
          </a:bodyPr>
          <a:lstStyle/>
          <a:p>
            <a:r>
              <a:rPr lang="en-US" dirty="0" smtClean="0"/>
              <a:t>The total sum of human-generated waste is referred to as the waste stream.  This includes: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Municipal </a:t>
            </a:r>
            <a:r>
              <a:rPr lang="en-US" dirty="0">
                <a:solidFill>
                  <a:srgbClr val="FFFF00"/>
                </a:solidFill>
              </a:rPr>
              <a:t>solid waste </a:t>
            </a:r>
            <a:r>
              <a:rPr lang="en-US" dirty="0"/>
              <a:t>is </a:t>
            </a:r>
            <a:r>
              <a:rPr lang="en-US" dirty="0" err="1"/>
              <a:t>nonliquid</a:t>
            </a:r>
            <a:r>
              <a:rPr lang="en-US" dirty="0"/>
              <a:t> waste that comes from homes, institutions, and small businesses.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Industrial solid waste </a:t>
            </a:r>
            <a:r>
              <a:rPr lang="en-US" dirty="0"/>
              <a:t>includes waste from production of consumer goods, mining, agriculture, and petroleum extraction and refining.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Hazardous waste </a:t>
            </a:r>
            <a:r>
              <a:rPr lang="en-US" dirty="0"/>
              <a:t>refers to solid or liquid waste that is toxic, chemically reactive, flammable, or corrosive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Wastewater, </a:t>
            </a:r>
            <a:r>
              <a:rPr lang="en-US" dirty="0" smtClean="0"/>
              <a:t>used water from sinks, showers, washing machines, toilets, etc.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Waste 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47661"/>
      </p:ext>
    </p:extLst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744200" cy="4953000"/>
          </a:xfrm>
        </p:spPr>
        <p:txBody>
          <a:bodyPr/>
          <a:lstStyle/>
          <a:p>
            <a:r>
              <a:rPr lang="en-US" dirty="0" smtClean="0"/>
              <a:t>H.O.D. Landfill</a:t>
            </a:r>
          </a:p>
          <a:p>
            <a:pPr lvl="1"/>
            <a:r>
              <a:rPr lang="en-US" dirty="0" smtClean="0"/>
              <a:t>Improperly sealed, vinyl chloride entering groundwater.</a:t>
            </a:r>
          </a:p>
          <a:p>
            <a:pPr lvl="1"/>
            <a:r>
              <a:rPr lang="en-US" dirty="0" smtClean="0"/>
              <a:t>Retrofitted with methane collection, used to heat nearby high school.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2ACE2-3B6F-4D3E-9151-E2C2F0C629A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Superfund Sites in Lake County</a:t>
            </a:r>
            <a:endParaRPr lang="en-US" dirty="0" smtClean="0"/>
          </a:p>
        </p:txBody>
      </p:sp>
      <p:pic>
        <p:nvPicPr>
          <p:cNvPr id="7170" name="Picture 2" descr="http://www.cornerstoneeg.com/wp-content/gallery/antioch-community-school-district/antioc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7" y="3196879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ia.treehugger.com/assets/images/2011/10/DirtStudioLandf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69559"/>
            <a:ext cx="3581400" cy="25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countries often export hazardous waste to developing countries. </a:t>
            </a:r>
          </a:p>
          <a:p>
            <a:pPr lvl="1"/>
            <a:r>
              <a:rPr lang="en-US" dirty="0" smtClean="0"/>
              <a:t>An international agreement was passed in 1994 called the </a:t>
            </a:r>
            <a:r>
              <a:rPr lang="en-US" dirty="0" smtClean="0">
                <a:solidFill>
                  <a:srgbClr val="FFFF00"/>
                </a:solidFill>
              </a:rPr>
              <a:t>Basel Convention </a:t>
            </a:r>
            <a:r>
              <a:rPr lang="en-US" dirty="0" smtClean="0"/>
              <a:t>that banned the export of hazardous waste.</a:t>
            </a:r>
          </a:p>
          <a:p>
            <a:r>
              <a:rPr lang="en-US" dirty="0" smtClean="0"/>
              <a:t>One of the biggest sources of this exported waste is </a:t>
            </a:r>
            <a:r>
              <a:rPr lang="en-US" dirty="0" smtClean="0">
                <a:solidFill>
                  <a:srgbClr val="FFFF00"/>
                </a:solidFill>
              </a:rPr>
              <a:t>e-waste</a:t>
            </a:r>
            <a:r>
              <a:rPr lang="en-US" dirty="0" smtClean="0"/>
              <a:t>, electronic products that have reached the end of their “useful life”.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30BB1F-D6A6-47E1-A846-1950481CE0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HAZARDOUS WASTE DISPOSAL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4648200" cy="5791200"/>
          </a:xfrm>
        </p:spPr>
        <p:txBody>
          <a:bodyPr/>
          <a:lstStyle/>
          <a:p>
            <a:r>
              <a:rPr lang="en-US" dirty="0" smtClean="0"/>
              <a:t>Electronic waste contains multiple heavy metals and other organic toxins.</a:t>
            </a:r>
          </a:p>
          <a:p>
            <a:pPr lvl="1"/>
            <a:r>
              <a:rPr lang="en-US" dirty="0" smtClean="0"/>
              <a:t>In developing countries, people will </a:t>
            </a:r>
            <a:r>
              <a:rPr lang="en-US" dirty="0" smtClean="0">
                <a:hlinkClick r:id="rId2"/>
              </a:rPr>
              <a:t>burn and melt down this waste </a:t>
            </a:r>
            <a:r>
              <a:rPr lang="en-US" dirty="0" smtClean="0"/>
              <a:t>to extract the precious metals.</a:t>
            </a:r>
          </a:p>
          <a:p>
            <a:r>
              <a:rPr lang="en-US" dirty="0" smtClean="0"/>
              <a:t>Many local county and city governments will have electronic waste collection events, to ensure it is not exported and recycled properly.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146" name="Picture 2" descr="Image result for electronic waste guiy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7" y="377825"/>
            <a:ext cx="4185557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lectronic waste recyc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3200400"/>
            <a:ext cx="43433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17048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7403230" cy="4953000"/>
          </a:xfrm>
        </p:spPr>
        <p:txBody>
          <a:bodyPr/>
          <a:lstStyle/>
          <a:p>
            <a:r>
              <a:rPr lang="en-US" dirty="0" smtClean="0"/>
              <a:t>According to the EPA, the U.S. produced 258 million tons of municipal solid waste in 2014.</a:t>
            </a:r>
          </a:p>
          <a:p>
            <a:pPr lvl="1"/>
            <a:r>
              <a:rPr lang="en-US" dirty="0" smtClean="0"/>
              <a:t>Increase from about 88 million tons in 1960.</a:t>
            </a:r>
          </a:p>
          <a:p>
            <a:r>
              <a:rPr lang="en-US" dirty="0"/>
              <a:t>Material that can be broken down by naturally occurring decomposers is called </a:t>
            </a:r>
            <a:r>
              <a:rPr lang="en-US" dirty="0">
                <a:solidFill>
                  <a:srgbClr val="FFFF00"/>
                </a:solidFill>
              </a:rPr>
              <a:t>biodegradable.</a:t>
            </a:r>
          </a:p>
          <a:p>
            <a:pPr lvl="1"/>
            <a:r>
              <a:rPr lang="en-US" dirty="0"/>
              <a:t>Food scraps, yard trimmings, etc.</a:t>
            </a:r>
          </a:p>
          <a:p>
            <a:r>
              <a:rPr lang="en-US" dirty="0"/>
              <a:t>Material that is synthetic or not able to be broken down is called </a:t>
            </a:r>
            <a:r>
              <a:rPr lang="en-US" dirty="0">
                <a:solidFill>
                  <a:srgbClr val="FFFF00"/>
                </a:solidFill>
              </a:rPr>
              <a:t>non-degradable.</a:t>
            </a:r>
          </a:p>
          <a:p>
            <a:pPr lvl="1"/>
            <a:r>
              <a:rPr lang="en-US" dirty="0"/>
              <a:t>Plastics, glass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are our options in dealing with municipal solid waste?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Solid Waste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631" y="1133475"/>
            <a:ext cx="370687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19203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45720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Open dumps </a:t>
            </a:r>
            <a:r>
              <a:rPr lang="en-US" dirty="0" smtClean="0"/>
              <a:t>are piles of municipal garbage left in empty lots, pastures, and other exposed places.</a:t>
            </a:r>
          </a:p>
          <a:p>
            <a:pPr lvl="1"/>
            <a:r>
              <a:rPr lang="en-US" dirty="0" smtClean="0"/>
              <a:t>Open dumps carry the greatest environmental and human health risks, due to potential contamination of water, soil, and air.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Dumps</a:t>
            </a:r>
            <a:endParaRPr lang="en-US" dirty="0"/>
          </a:p>
        </p:txBody>
      </p:sp>
      <p:pic>
        <p:nvPicPr>
          <p:cNvPr id="5122" name="Picture 2" descr="Image result for open d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6197471" cy="46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9262" y="5486303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dump, </a:t>
            </a:r>
            <a:r>
              <a:rPr lang="en-US" dirty="0" err="1" smtClean="0"/>
              <a:t>Chitré</a:t>
            </a:r>
            <a:r>
              <a:rPr lang="en-US" dirty="0" smtClean="0"/>
              <a:t>, Panama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7849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4114800" cy="495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Sanitary landfills </a:t>
            </a:r>
            <a:r>
              <a:rPr lang="en-US" dirty="0"/>
              <a:t>bury waste in the ground or pile it in large mounds engineered to prevent </a:t>
            </a:r>
            <a:r>
              <a:rPr lang="en-US" dirty="0" smtClean="0"/>
              <a:t>it </a:t>
            </a:r>
            <a:r>
              <a:rPr lang="en-US" dirty="0"/>
              <a:t>from contaminating the environment</a:t>
            </a:r>
            <a:r>
              <a:rPr lang="en-US" dirty="0" smtClean="0"/>
              <a:t>.</a:t>
            </a:r>
          </a:p>
          <a:p>
            <a:r>
              <a:rPr lang="en-US" dirty="0"/>
              <a:t>Liners and collection systems prevent liquid </a:t>
            </a:r>
            <a:r>
              <a:rPr lang="en-US" dirty="0">
                <a:solidFill>
                  <a:srgbClr val="FFFF00"/>
                </a:solidFill>
              </a:rPr>
              <a:t>leachate</a:t>
            </a:r>
            <a:r>
              <a:rPr lang="en-US" b="1" dirty="0"/>
              <a:t> </a:t>
            </a:r>
            <a:r>
              <a:rPr lang="en-US" dirty="0"/>
              <a:t>from escaping into the nearby groundwater.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Landfills</a:t>
            </a:r>
            <a:endParaRPr lang="en-US" dirty="0"/>
          </a:p>
        </p:txBody>
      </p:sp>
      <p:pic>
        <p:nvPicPr>
          <p:cNvPr id="6146" name="Picture 2" descr="Image result for sanitary landf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799"/>
            <a:ext cx="67056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99194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57200"/>
            <a:ext cx="10515600" cy="5638800"/>
          </a:xfrm>
        </p:spPr>
        <p:txBody>
          <a:bodyPr/>
          <a:lstStyle/>
          <a:p>
            <a:r>
              <a:rPr lang="en-US" dirty="0" smtClean="0"/>
              <a:t>When full, landfills are covered with clay and topsoil, and can be reclaimed for other uses.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170" name="Picture 2" descr="DA3_5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95462"/>
            <a:ext cx="5456507" cy="405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3" y="1828800"/>
            <a:ext cx="5410200" cy="404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5893463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Freshkills</a:t>
            </a:r>
            <a:r>
              <a:rPr lang="en-US" sz="2000" dirty="0" smtClean="0"/>
              <a:t> Park, New York City</a:t>
            </a:r>
          </a:p>
          <a:p>
            <a:r>
              <a:rPr lang="en-US" sz="2000" dirty="0" smtClean="0"/>
              <a:t>Formerly the </a:t>
            </a:r>
            <a:r>
              <a:rPr lang="en-US" sz="2000" dirty="0" err="1" smtClean="0"/>
              <a:t>Freshkills</a:t>
            </a:r>
            <a:r>
              <a:rPr lang="en-US" sz="2000" dirty="0" smtClean="0"/>
              <a:t> Landfill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84644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5867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Through the 1950s, Philadelphia relied mostly on landfills to deal with municipal solid waste.</a:t>
            </a:r>
          </a:p>
          <a:p>
            <a:r>
              <a:rPr lang="en-US" dirty="0" smtClean="0"/>
              <a:t>Local landfills eventually reached capacity.  Surrounding areas rejected plans for new landfills.</a:t>
            </a:r>
          </a:p>
          <a:p>
            <a:pPr lvl="1"/>
            <a:r>
              <a:rPr lang="en-US" dirty="0" smtClean="0"/>
              <a:t>Waste was exported to other states, but this was expensive.</a:t>
            </a:r>
          </a:p>
          <a:p>
            <a:r>
              <a:rPr lang="en-US" dirty="0" smtClean="0"/>
              <a:t>The city began building incinerators as an alternative to deal with the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9D2F9E-6EAB-4D4D-AEFA-A9EED5C5DF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Philadelphia’s Trash Problem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53" y="1938434"/>
            <a:ext cx="5043197" cy="336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37511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55626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Incineration</a:t>
            </a:r>
            <a:r>
              <a:rPr lang="en-US" dirty="0"/>
              <a:t> </a:t>
            </a:r>
            <a:r>
              <a:rPr lang="en-US" dirty="0" smtClean="0"/>
              <a:t>is the burning of municipal solid waste in large furnaces.</a:t>
            </a:r>
          </a:p>
          <a:p>
            <a:pPr eaLnBrk="1" hangingPunct="1"/>
            <a:r>
              <a:rPr lang="en-US" dirty="0" smtClean="0"/>
              <a:t>Incineration has the advantage of reducing the volume of solid waste by about 70%.</a:t>
            </a:r>
          </a:p>
          <a:p>
            <a:pPr lvl="1"/>
            <a:r>
              <a:rPr lang="en-US" dirty="0" smtClean="0"/>
              <a:t>The remaining ash must still be buried in a landfill.</a:t>
            </a:r>
          </a:p>
          <a:p>
            <a:r>
              <a:rPr lang="en-US" dirty="0" smtClean="0"/>
              <a:t>Incinerators are expensive to construct and usually have higher </a:t>
            </a:r>
            <a:r>
              <a:rPr lang="en-US" dirty="0" smtClean="0">
                <a:solidFill>
                  <a:srgbClr val="FFFF00"/>
                </a:solidFill>
              </a:rPr>
              <a:t>tipping fees </a:t>
            </a:r>
            <a:r>
              <a:rPr lang="en-US" dirty="0" smtClean="0"/>
              <a:t>than landfills and generate air pollution.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3B3438-177C-4C16-8340-3901517DBBB0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Incineration</a:t>
            </a:r>
          </a:p>
        </p:txBody>
      </p:sp>
      <p:pic>
        <p:nvPicPr>
          <p:cNvPr id="8194" name="Picture 2" descr="Image result for waste inci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6685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94052"/>
      </p:ext>
    </p:extLst>
  </p:cSld>
  <p:clrMapOvr>
    <a:masterClrMapping/>
  </p:clrMapOvr>
  <p:transition>
    <p:zoom dir="in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12415</TotalTime>
  <Words>1602</Words>
  <Application>Microsoft Office PowerPoint</Application>
  <PresentationFormat>Widescreen</PresentationFormat>
  <Paragraphs>174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Constantia</vt:lpstr>
      <vt:lpstr>Times New Roman</vt:lpstr>
      <vt:lpstr>Wingdings 2</vt:lpstr>
      <vt:lpstr>Paper</vt:lpstr>
      <vt:lpstr>Solid and Hazardous Waste</vt:lpstr>
      <vt:lpstr>Waste in Natural Systems</vt:lpstr>
      <vt:lpstr>The Waste Stream</vt:lpstr>
      <vt:lpstr>Municipal Solid Waste</vt:lpstr>
      <vt:lpstr>Open Dumps</vt:lpstr>
      <vt:lpstr>Sanitary Landfills</vt:lpstr>
      <vt:lpstr>PowerPoint Presentation</vt:lpstr>
      <vt:lpstr>Philadelphia’s Trash Problem</vt:lpstr>
      <vt:lpstr>Incineration</vt:lpstr>
      <vt:lpstr>PowerPoint Presentation</vt:lpstr>
      <vt:lpstr>The Voyage of the Khian Sea</vt:lpstr>
      <vt:lpstr>The Voyage of the Khian Sea</vt:lpstr>
      <vt:lpstr>Waste-to-Energy</vt:lpstr>
      <vt:lpstr>PowerPoint Presentation</vt:lpstr>
      <vt:lpstr>Shrinking the Waste Stream</vt:lpstr>
      <vt:lpstr>PowerPoint Presentation</vt:lpstr>
      <vt:lpstr>PowerPoint Presentation</vt:lpstr>
      <vt:lpstr>PowerPoint Presentation</vt:lpstr>
      <vt:lpstr>Integrated waste management</vt:lpstr>
      <vt:lpstr>Hazardous and Toxic Waste</vt:lpstr>
      <vt:lpstr>Hazardous Waste</vt:lpstr>
      <vt:lpstr>Love Canal</vt:lpstr>
      <vt:lpstr>PowerPoint Presentation</vt:lpstr>
      <vt:lpstr>PowerPoint Presentation</vt:lpstr>
      <vt:lpstr>Passage of the RCRA</vt:lpstr>
      <vt:lpstr>PowerPoint Presentation</vt:lpstr>
      <vt:lpstr>Superfund Sites in Lake County</vt:lpstr>
      <vt:lpstr>Superfund Sites in Lake County</vt:lpstr>
      <vt:lpstr>Superfund Sites in Lake County</vt:lpstr>
      <vt:lpstr>Superfund Sites in Lake County</vt:lpstr>
      <vt:lpstr>HAZARDOUS WASTE DISPOSAL</vt:lpstr>
      <vt:lpstr>PowerPoint Presentation</vt:lpstr>
    </vt:vector>
  </TitlesOfParts>
  <Company>CCSN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James Dauray</dc:creator>
  <cp:lastModifiedBy>James Dauray</cp:lastModifiedBy>
  <cp:revision>138</cp:revision>
  <dcterms:created xsi:type="dcterms:W3CDTF">2002-01-16T22:44:40Z</dcterms:created>
  <dcterms:modified xsi:type="dcterms:W3CDTF">2017-05-02T13:04:13Z</dcterms:modified>
</cp:coreProperties>
</file>