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86" r:id="rId2"/>
    <p:sldId id="517" r:id="rId3"/>
    <p:sldId id="519" r:id="rId4"/>
    <p:sldId id="520" r:id="rId5"/>
    <p:sldId id="489" r:id="rId6"/>
    <p:sldId id="491" r:id="rId7"/>
    <p:sldId id="522" r:id="rId8"/>
    <p:sldId id="521" r:id="rId9"/>
    <p:sldId id="523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16" r:id="rId21"/>
    <p:sldId id="503" r:id="rId22"/>
    <p:sldId id="504" r:id="rId23"/>
    <p:sldId id="506" r:id="rId24"/>
    <p:sldId id="508" r:id="rId25"/>
    <p:sldId id="507" r:id="rId26"/>
    <p:sldId id="509" r:id="rId27"/>
    <p:sldId id="510" r:id="rId28"/>
    <p:sldId id="511" r:id="rId29"/>
    <p:sldId id="512" r:id="rId30"/>
    <p:sldId id="513" r:id="rId31"/>
    <p:sldId id="514" r:id="rId3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5" autoAdjust="0"/>
    <p:restoredTop sz="90929"/>
  </p:normalViewPr>
  <p:slideViewPr>
    <p:cSldViewPr>
      <p:cViewPr varScale="1">
        <p:scale>
          <a:sx n="70" d="100"/>
          <a:sy n="70" d="100"/>
        </p:scale>
        <p:origin x="24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6400" y="1143000"/>
            <a:ext cx="11379200" cy="495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11379200" y="6400800"/>
            <a:ext cx="812800" cy="457200"/>
          </a:xfrm>
        </p:spPr>
        <p:txBody>
          <a:bodyPr/>
          <a:lstStyle>
            <a:lvl1pPr algn="ctr">
              <a:defRPr b="1"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379200" cy="914400"/>
          </a:xfrm>
        </p:spPr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379200" y="6400800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Pvn9qhVFb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457200"/>
            <a:ext cx="86868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6044625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“You only knew the town was there because there could be no such sulky blotch upon the prospect without a town.”</a:t>
            </a:r>
          </a:p>
          <a:p>
            <a:r>
              <a:rPr lang="en-US" sz="1600" dirty="0"/>
              <a:t>	- Charles Dickens</a:t>
            </a:r>
            <a:endParaRPr lang="en-US" sz="1600" dirty="0"/>
          </a:p>
        </p:txBody>
      </p:sp>
      <p:pic>
        <p:nvPicPr>
          <p:cNvPr id="1026" name="Picture 2" descr="http://will-on-board.com/wp-content/uploads/2013/01/los-angeles-sm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859693"/>
            <a:ext cx="7543800" cy="518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11277600" cy="5867400"/>
          </a:xfrm>
        </p:spPr>
        <p:txBody>
          <a:bodyPr/>
          <a:lstStyle/>
          <a:p>
            <a:r>
              <a:rPr lang="en-US" dirty="0" smtClean="0"/>
              <a:t>The plants continued operating through most of the inversion, causing the deaths of 20 people, and sickening thousands.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 descr="Donora, PA as deadly smog enveloped the 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858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200" y="5928641"/>
            <a:ext cx="195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Donora at Noon,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Oct 29, 1948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1952, an unusually cold winter struck London.  </a:t>
            </a:r>
          </a:p>
          <a:p>
            <a:r>
              <a:rPr lang="en-US" dirty="0" smtClean="0"/>
              <a:t>City dwellers were burning high amounts of a low-grade coal that was high in sulfur.</a:t>
            </a:r>
          </a:p>
          <a:p>
            <a:r>
              <a:rPr lang="en-US" dirty="0" smtClean="0"/>
              <a:t>A temperature inversion settled over the city, and emissions from thousands of chimneys began to build up.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London Smog</a:t>
            </a:r>
            <a:endParaRPr lang="en-US" dirty="0"/>
          </a:p>
        </p:txBody>
      </p:sp>
      <p:pic>
        <p:nvPicPr>
          <p:cNvPr id="6146" name="Picture 2" descr="http://www.mychimney.com/blog/wp-content/uploads/2011/07/LondonRoof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663677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00" y="2133600"/>
            <a:ext cx="6705600" cy="5791200"/>
          </a:xfrm>
        </p:spPr>
        <p:txBody>
          <a:bodyPr/>
          <a:lstStyle/>
          <a:p>
            <a:r>
              <a:rPr lang="en-US" dirty="0" smtClean="0"/>
              <a:t>About 4,000 people died during the great smog, with thousands more becoming ill from respiratory tract infections.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0" name="Picture 2" descr="Central London during the killer smog, December 195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01" y="2968883"/>
            <a:ext cx="4501389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phic showing that as pollutants increased in the air, so did the death rate in London during December 195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07" y="73284"/>
            <a:ext cx="4337976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28183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Central London, December 1952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01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clean air act required the EPA to set and enforce limits for six </a:t>
            </a:r>
            <a:r>
              <a:rPr lang="en-US" dirty="0" smtClean="0">
                <a:solidFill>
                  <a:srgbClr val="FFFF00"/>
                </a:solidFill>
              </a:rPr>
              <a:t>criteria pollutants</a:t>
            </a:r>
            <a:r>
              <a:rPr lang="en-US" dirty="0" smtClean="0"/>
              <a:t>, considered to be the most significant to human and environmental health.</a:t>
            </a:r>
          </a:p>
          <a:p>
            <a:pPr lvl="1"/>
            <a:r>
              <a:rPr lang="en-US" dirty="0" smtClean="0"/>
              <a:t>Sulfur </a:t>
            </a:r>
            <a:r>
              <a:rPr lang="en-US" dirty="0" smtClean="0"/>
              <a:t>dioxide (SO2)</a:t>
            </a:r>
            <a:endParaRPr lang="en-US" dirty="0" smtClean="0"/>
          </a:p>
          <a:p>
            <a:pPr lvl="1"/>
            <a:r>
              <a:rPr lang="en-US" dirty="0" smtClean="0"/>
              <a:t>Carbon </a:t>
            </a:r>
            <a:r>
              <a:rPr lang="en-US" dirty="0" smtClean="0"/>
              <a:t>monoxide (CO)</a:t>
            </a:r>
            <a:endParaRPr lang="en-US" dirty="0" smtClean="0"/>
          </a:p>
          <a:p>
            <a:pPr lvl="1"/>
            <a:r>
              <a:rPr lang="en-US" dirty="0" smtClean="0"/>
              <a:t>Particulates (PM2.5 and PM10)</a:t>
            </a:r>
            <a:endParaRPr lang="en-US" dirty="0" smtClean="0"/>
          </a:p>
          <a:p>
            <a:pPr lvl="1"/>
            <a:r>
              <a:rPr lang="en-US" dirty="0" smtClean="0"/>
              <a:t>Ozone (O3)</a:t>
            </a:r>
            <a:endParaRPr lang="en-US" dirty="0" smtClean="0"/>
          </a:p>
          <a:p>
            <a:pPr lvl="1"/>
            <a:r>
              <a:rPr lang="en-US" dirty="0" smtClean="0"/>
              <a:t>Nitrogen </a:t>
            </a:r>
            <a:r>
              <a:rPr lang="en-US" dirty="0" smtClean="0"/>
              <a:t>oxides (NOx)</a:t>
            </a:r>
          </a:p>
          <a:p>
            <a:pPr lvl="1"/>
            <a:r>
              <a:rPr lang="en-US" dirty="0" smtClean="0"/>
              <a:t>Lead (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Air Act of 1970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Sulfur dioxide, SO2, </a:t>
            </a:r>
            <a:r>
              <a:rPr lang="en-US" dirty="0" smtClean="0"/>
              <a:t>is a colorless gas with a strong “rotten eggs” odor.</a:t>
            </a:r>
          </a:p>
          <a:p>
            <a:r>
              <a:rPr lang="en-US" dirty="0" smtClean="0"/>
              <a:t>Sulfur dioxide is a </a:t>
            </a:r>
            <a:r>
              <a:rPr lang="en-US" dirty="0" smtClean="0">
                <a:solidFill>
                  <a:srgbClr val="FFFF00"/>
                </a:solidFill>
              </a:rPr>
              <a:t>primary pollutant </a:t>
            </a:r>
            <a:r>
              <a:rPr lang="en-US" dirty="0" smtClean="0"/>
              <a:t>because its is released directly into the air.</a:t>
            </a:r>
          </a:p>
          <a:p>
            <a:pPr lvl="1"/>
            <a:r>
              <a:rPr lang="en-US" dirty="0" smtClean="0"/>
              <a:t>The main source is coal-burning power plants.</a:t>
            </a:r>
          </a:p>
          <a:p>
            <a:r>
              <a:rPr lang="en-US" dirty="0" smtClean="0"/>
              <a:t>Sulfur dioxide also forms </a:t>
            </a:r>
            <a:r>
              <a:rPr lang="en-US" dirty="0" smtClean="0">
                <a:solidFill>
                  <a:srgbClr val="FFFF00"/>
                </a:solidFill>
              </a:rPr>
              <a:t>secondary </a:t>
            </a:r>
            <a:r>
              <a:rPr lang="en-US" dirty="0" smtClean="0">
                <a:solidFill>
                  <a:srgbClr val="FFFF00"/>
                </a:solidFill>
              </a:rPr>
              <a:t>pollutants </a:t>
            </a:r>
            <a:r>
              <a:rPr lang="en-US" dirty="0" smtClean="0"/>
              <a:t>as a result of chemical reactions with the atmosphere.</a:t>
            </a:r>
          </a:p>
          <a:p>
            <a:pPr lvl="1"/>
            <a:r>
              <a:rPr lang="en-US" dirty="0" smtClean="0"/>
              <a:t>Sulfur dioxide can react with water vapor to produce sulfuric acid.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Sulfur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6019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Nitrogen oxides, </a:t>
            </a:r>
            <a:r>
              <a:rPr lang="en-US" dirty="0" err="1" smtClean="0">
                <a:solidFill>
                  <a:srgbClr val="FFFF00"/>
                </a:solidFill>
              </a:rPr>
              <a:t>NOx</a:t>
            </a:r>
            <a:r>
              <a:rPr lang="en-US" dirty="0" smtClean="0"/>
              <a:t>, have a reddish-brown color and a sharp, sweet odor.</a:t>
            </a:r>
          </a:p>
          <a:p>
            <a:r>
              <a:rPr lang="en-US" dirty="0" smtClean="0"/>
              <a:t>The largest source of nitrogen oxide pollution is the use of synthetic nitrogen fertilizer in agriculture.	</a:t>
            </a:r>
          </a:p>
          <a:p>
            <a:pPr lvl="1"/>
            <a:r>
              <a:rPr lang="en-US" dirty="0" smtClean="0"/>
              <a:t>Also released as part of automobile exhaust.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Oxides</a:t>
            </a:r>
            <a:endParaRPr lang="en-US" dirty="0"/>
          </a:p>
        </p:txBody>
      </p:sp>
      <p:pic>
        <p:nvPicPr>
          <p:cNvPr id="8199" name="Picture 7" descr="http://www.fphoto.com/site/asset/slideshow/Fphoto-64180807C-6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219200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111252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Smog</a:t>
            </a:r>
            <a:r>
              <a:rPr lang="en-US" dirty="0" smtClean="0"/>
              <a:t> is a mixture of pollutants </a:t>
            </a:r>
            <a:r>
              <a:rPr lang="en-US" dirty="0" smtClean="0"/>
              <a:t>that form due to </a:t>
            </a:r>
            <a:r>
              <a:rPr lang="en-US" dirty="0" smtClean="0"/>
              <a:t>a </a:t>
            </a:r>
            <a:r>
              <a:rPr lang="en-US" dirty="0"/>
              <a:t>reaction between nitrogen oxide and sunlight.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84960"/>
            <a:ext cx="8652391" cy="40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1" y="5672329"/>
            <a:ext cx="391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Shanghai People Square, China.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Photo by Morgan </a:t>
            </a:r>
            <a:r>
              <a:rPr lang="en-US" sz="1800" dirty="0" err="1">
                <a:latin typeface="+mj-lt"/>
              </a:rPr>
              <a:t>Nebel</a:t>
            </a:r>
            <a:r>
              <a:rPr lang="en-US" sz="1800" dirty="0">
                <a:latin typeface="+mj-lt"/>
              </a:rPr>
              <a:t>.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7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143000"/>
            <a:ext cx="5092701" cy="495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monoxide (CO) </a:t>
            </a:r>
            <a:r>
              <a:rPr lang="en-US" dirty="0" smtClean="0"/>
              <a:t>is a colorless, odorless gas.</a:t>
            </a:r>
          </a:p>
          <a:p>
            <a:pPr lvl="1"/>
            <a:r>
              <a:rPr lang="en-US" dirty="0" smtClean="0"/>
              <a:t>The largest source of carbon monoxide is vehicle exhaust.</a:t>
            </a:r>
          </a:p>
          <a:p>
            <a:r>
              <a:rPr lang="en-US" dirty="0" smtClean="0"/>
              <a:t>Carbon monoxide is </a:t>
            </a:r>
            <a:r>
              <a:rPr lang="en-US" dirty="0" smtClean="0"/>
              <a:t>the </a:t>
            </a:r>
            <a:r>
              <a:rPr lang="en-US" dirty="0" smtClean="0"/>
              <a:t>most dangerous </a:t>
            </a:r>
            <a:r>
              <a:rPr lang="en-US" dirty="0" smtClean="0"/>
              <a:t>of </a:t>
            </a:r>
            <a:r>
              <a:rPr lang="en-US" dirty="0" smtClean="0"/>
              <a:t>the criteria air </a:t>
            </a:r>
            <a:br>
              <a:rPr lang="en-US" dirty="0" smtClean="0"/>
            </a:br>
            <a:r>
              <a:rPr lang="en-US" dirty="0" smtClean="0"/>
              <a:t>pollutants, because it </a:t>
            </a:r>
            <a:r>
              <a:rPr lang="en-US" dirty="0" smtClean="0"/>
              <a:t>directly </a:t>
            </a:r>
            <a:r>
              <a:rPr lang="en-US" dirty="0" smtClean="0"/>
              <a:t>interferes </a:t>
            </a:r>
            <a:r>
              <a:rPr lang="en-US" dirty="0" smtClean="0"/>
              <a:t>with </a:t>
            </a:r>
            <a:r>
              <a:rPr lang="en-US" dirty="0" smtClean="0"/>
              <a:t>the ability of red </a:t>
            </a:r>
            <a:br>
              <a:rPr lang="en-US" dirty="0" smtClean="0"/>
            </a:br>
            <a:r>
              <a:rPr lang="en-US" dirty="0" smtClean="0"/>
              <a:t>blood cells to </a:t>
            </a:r>
            <a:r>
              <a:rPr lang="en-US" dirty="0" smtClean="0"/>
              <a:t>transport </a:t>
            </a:r>
            <a:r>
              <a:rPr lang="en-US" dirty="0" smtClean="0"/>
              <a:t>oxygen.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Monoxide</a:t>
            </a:r>
            <a:endParaRPr lang="en-US" dirty="0"/>
          </a:p>
        </p:txBody>
      </p:sp>
      <p:pic>
        <p:nvPicPr>
          <p:cNvPr id="10242" name="Picture 2" descr="http://media.hamptonroads.com/cache/files/images/36083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1" y="1066800"/>
            <a:ext cx="60578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527753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One of 84 ventilation fans in the Holland Tunnel, New York City.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7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Particulates</a:t>
            </a:r>
            <a:r>
              <a:rPr lang="en-US" dirty="0" smtClean="0"/>
              <a:t> are small, visible particles of dust, ash, soot, or any other visible material.</a:t>
            </a:r>
          </a:p>
          <a:p>
            <a:pPr lvl="1"/>
            <a:r>
              <a:rPr lang="en-US" dirty="0" smtClean="0"/>
              <a:t>Particles less than 2.5 microns in diameter are labeled </a:t>
            </a:r>
            <a:r>
              <a:rPr lang="en-US" dirty="0" smtClean="0">
                <a:solidFill>
                  <a:srgbClr val="FFFF00"/>
                </a:solidFill>
              </a:rPr>
              <a:t>PM2.5</a:t>
            </a:r>
          </a:p>
          <a:p>
            <a:pPr lvl="1"/>
            <a:r>
              <a:rPr lang="en-US" dirty="0" smtClean="0"/>
              <a:t>Particles up to 10 microns in diameter are labeled </a:t>
            </a:r>
            <a:r>
              <a:rPr lang="en-US" dirty="0" smtClean="0">
                <a:solidFill>
                  <a:srgbClr val="FFFF00"/>
                </a:solidFill>
              </a:rPr>
              <a:t>PM10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addition to reducing</a:t>
            </a:r>
            <a:br>
              <a:rPr lang="en-US" dirty="0" smtClean="0"/>
            </a:br>
            <a:r>
              <a:rPr lang="en-US" dirty="0" smtClean="0"/>
              <a:t>visibility, particulates</a:t>
            </a:r>
            <a:br>
              <a:rPr lang="en-US" dirty="0" smtClean="0"/>
            </a:br>
            <a:r>
              <a:rPr lang="en-US" dirty="0" smtClean="0"/>
              <a:t>can be inhaled and</a:t>
            </a:r>
            <a:br>
              <a:rPr lang="en-US" dirty="0" smtClean="0"/>
            </a:br>
            <a:r>
              <a:rPr lang="en-US" dirty="0" smtClean="0"/>
              <a:t>embed themselves in</a:t>
            </a:r>
            <a:br>
              <a:rPr lang="en-US" dirty="0" smtClean="0"/>
            </a:br>
            <a:r>
              <a:rPr lang="en-US" dirty="0" smtClean="0"/>
              <a:t>lung  and </a:t>
            </a:r>
            <a:r>
              <a:rPr lang="en-US" dirty="0" err="1" smtClean="0"/>
              <a:t>brochial</a:t>
            </a:r>
            <a:r>
              <a:rPr lang="en-US" dirty="0" smtClean="0"/>
              <a:t> tissue.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Particulates</a:t>
            </a:r>
            <a:endParaRPr lang="en-US" dirty="0"/>
          </a:p>
        </p:txBody>
      </p:sp>
      <p:pic>
        <p:nvPicPr>
          <p:cNvPr id="11266" name="Picture 2" descr="http://www.epa.gov/airquality/particulatematter/graphics/pm2_5_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Lead</a:t>
            </a:r>
            <a:r>
              <a:rPr lang="en-US" dirty="0" smtClean="0"/>
              <a:t> (</a:t>
            </a:r>
            <a:r>
              <a:rPr lang="en-US" dirty="0" err="1" smtClean="0"/>
              <a:t>Pb</a:t>
            </a:r>
            <a:r>
              <a:rPr lang="en-US" dirty="0" smtClean="0"/>
              <a:t>) is a heavy metal element.</a:t>
            </a:r>
          </a:p>
          <a:p>
            <a:pPr lvl="1"/>
            <a:r>
              <a:rPr lang="en-US" dirty="0" smtClean="0"/>
              <a:t>Known to be a neurotoxin that reduces overall brain function.</a:t>
            </a:r>
          </a:p>
          <a:p>
            <a:r>
              <a:rPr lang="en-US" dirty="0" smtClean="0"/>
              <a:t>Small particles of lead can attach themselves to particulates, which can then be inhaled.</a:t>
            </a:r>
          </a:p>
          <a:p>
            <a:r>
              <a:rPr lang="en-US" dirty="0" smtClean="0"/>
              <a:t>The primary source </a:t>
            </a:r>
            <a:br>
              <a:rPr lang="en-US" dirty="0" smtClean="0"/>
            </a:br>
            <a:r>
              <a:rPr lang="en-US" dirty="0" smtClean="0"/>
              <a:t>of lead pollution </a:t>
            </a:r>
            <a:br>
              <a:rPr lang="en-US" dirty="0" smtClean="0"/>
            </a:br>
            <a:r>
              <a:rPr lang="en-US" dirty="0" smtClean="0"/>
              <a:t>was automobile </a:t>
            </a:r>
            <a:br>
              <a:rPr lang="en-US" dirty="0" smtClean="0"/>
            </a:br>
            <a:r>
              <a:rPr lang="en-US" dirty="0" smtClean="0"/>
              <a:t>exhaust, before </a:t>
            </a:r>
            <a:br>
              <a:rPr lang="en-US" dirty="0" smtClean="0"/>
            </a:br>
            <a:r>
              <a:rPr lang="en-US" dirty="0" smtClean="0"/>
              <a:t>leaded gasoline </a:t>
            </a:r>
            <a:br>
              <a:rPr lang="en-US" dirty="0" smtClean="0"/>
            </a:br>
            <a:r>
              <a:rPr lang="en-US" dirty="0" smtClean="0"/>
              <a:t>was phased out.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</a:t>
            </a:r>
            <a:endParaRPr lang="en-US" dirty="0"/>
          </a:p>
        </p:txBody>
      </p:sp>
      <p:pic>
        <p:nvPicPr>
          <p:cNvPr id="12290" name="Picture 2" descr="http://media.treehugger.com/assets/images/2011/10/leaded-gasoline-pump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82" y="3374136"/>
            <a:ext cx="4822396" cy="32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Air pollution </a:t>
            </a:r>
            <a:r>
              <a:rPr lang="en-US" dirty="0" smtClean="0"/>
              <a:t>is the addition of any substance that has harmful or toxic effects to air.</a:t>
            </a:r>
          </a:p>
          <a:p>
            <a:r>
              <a:rPr lang="en-US" dirty="0" smtClean="0"/>
              <a:t>Most air pollution is the result of </a:t>
            </a:r>
            <a:r>
              <a:rPr lang="en-US" dirty="0" smtClean="0">
                <a:solidFill>
                  <a:srgbClr val="FFFF00"/>
                </a:solidFill>
              </a:rPr>
              <a:t>combustion</a:t>
            </a:r>
            <a:r>
              <a:rPr lang="en-US" dirty="0" smtClean="0"/>
              <a:t>; a reaction between a fuel source and oxygen that releases energy.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7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6115366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Ground-level ozone </a:t>
            </a:r>
            <a:r>
              <a:rPr lang="en-US" dirty="0" smtClean="0"/>
              <a:t>is a toxic secondary pollutant produced as a result of nitrogen </a:t>
            </a:r>
            <a:r>
              <a:rPr lang="en-US" dirty="0" smtClean="0"/>
              <a:t>oxides and volatile organic compounds reacting </a:t>
            </a:r>
            <a:r>
              <a:rPr lang="en-US" dirty="0" smtClean="0"/>
              <a:t>to sunlight in the atmosphere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Volatile organic compounds </a:t>
            </a:r>
            <a:r>
              <a:rPr lang="en-US" dirty="0" smtClean="0"/>
              <a:t>are released by the evaporation of fuels, solvents, and paints.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Ozone </a:t>
            </a:r>
            <a:r>
              <a:rPr lang="en-US" dirty="0" smtClean="0">
                <a:solidFill>
                  <a:srgbClr val="FFFF00"/>
                </a:solidFill>
              </a:rPr>
              <a:t>action days </a:t>
            </a:r>
            <a:r>
              <a:rPr lang="en-US" dirty="0" smtClean="0"/>
              <a:t>are alerts issued when conditions are right for accumulation of the pollutant – usually in the summer.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Ground-level Ozone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19300"/>
            <a:ext cx="3929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5715000" cy="6400800"/>
          </a:xfrm>
        </p:spPr>
        <p:txBody>
          <a:bodyPr/>
          <a:lstStyle/>
          <a:p>
            <a:r>
              <a:rPr lang="en-US" dirty="0" smtClean="0"/>
              <a:t>Passage of the Clean Air Act of 1970 had measurable impacts on air quality and health.</a:t>
            </a:r>
          </a:p>
          <a:p>
            <a:r>
              <a:rPr lang="en-US" dirty="0" smtClean="0"/>
              <a:t>Some ice core samples show that sulfur emissions, which increased steadily following the industrial revolution, stabilized in the 1970s.</a:t>
            </a:r>
          </a:p>
          <a:p>
            <a:pPr lvl="1"/>
            <a:r>
              <a:rPr lang="en-US" dirty="0" smtClean="0"/>
              <a:t>Studies have shown 4-8 months have been added to the average American’s life span.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219201"/>
            <a:ext cx="4329953" cy="39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Clean Air Act was amended in 1990, adding additional standards for pollutants not addressed by the initial law.</a:t>
            </a:r>
          </a:p>
          <a:p>
            <a:pPr lvl="1"/>
            <a:r>
              <a:rPr lang="en-US" dirty="0" smtClean="0"/>
              <a:t>Acid Rain</a:t>
            </a:r>
          </a:p>
          <a:p>
            <a:pPr lvl="1"/>
            <a:r>
              <a:rPr lang="en-US" dirty="0" smtClean="0"/>
              <a:t>The Ozone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Air Act 1990 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Acid precipitation </a:t>
            </a:r>
            <a:r>
              <a:rPr lang="en-US" dirty="0" smtClean="0"/>
              <a:t>occurs whenever rainfall or snowfall contains a lower than normal </a:t>
            </a:r>
            <a:r>
              <a:rPr lang="en-US" dirty="0" smtClean="0"/>
              <a:t>pH due to the formation of two secondary pollutants:</a:t>
            </a:r>
          </a:p>
          <a:p>
            <a:pPr lvl="1"/>
            <a:r>
              <a:rPr lang="en-US" dirty="0" smtClean="0"/>
              <a:t>Sulfuric acid, caused by the mixing of sulfur dioxide and water vapor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Nitric acid, caused by the mixing of nitrogen oxides and water vapor.</a:t>
            </a:r>
            <a:endParaRPr lang="en-US" dirty="0" smtClean="0"/>
          </a:p>
          <a:p>
            <a:pPr lvl="1"/>
            <a:r>
              <a:rPr lang="en-US" dirty="0" smtClean="0"/>
              <a:t>Normal rainwater = 5-5.5</a:t>
            </a:r>
          </a:p>
          <a:p>
            <a:pPr lvl="1"/>
            <a:r>
              <a:rPr lang="en-US" dirty="0" smtClean="0"/>
              <a:t>Acid rain = 4.0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Precipitation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57" y="3048000"/>
            <a:ext cx="4717143" cy="34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9867900" cy="5943600"/>
          </a:xfrm>
        </p:spPr>
        <p:txBody>
          <a:bodyPr/>
          <a:lstStyle/>
          <a:p>
            <a:r>
              <a:rPr lang="en-US" dirty="0" smtClean="0"/>
              <a:t>Acid rain has many ecological effects:</a:t>
            </a:r>
          </a:p>
          <a:p>
            <a:pPr lvl="1"/>
            <a:r>
              <a:rPr lang="en-US" dirty="0" smtClean="0"/>
              <a:t>Many plants cannot absorb nutrients properly from acidic soil.</a:t>
            </a:r>
          </a:p>
          <a:p>
            <a:pPr lvl="1"/>
            <a:r>
              <a:rPr lang="en-US" dirty="0" smtClean="0"/>
              <a:t>Fish and amphibians have specific pH ranges they can tolerate.</a:t>
            </a:r>
          </a:p>
          <a:p>
            <a:r>
              <a:rPr lang="en-US" dirty="0" smtClean="0"/>
              <a:t>Acid rain also has corrosive effects on statues and road structures.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7410" name="Picture 2" descr="http://www.dec.ny.gov/images/administration_images/c4kbeforeaf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178636"/>
            <a:ext cx="5249404" cy="36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5800726"/>
            <a:ext cx="467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statue in 1908 and 1969.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42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5638800" cy="3962400"/>
          </a:xfrm>
        </p:spPr>
        <p:txBody>
          <a:bodyPr/>
          <a:lstStyle/>
          <a:p>
            <a:r>
              <a:rPr lang="en-US" dirty="0" smtClean="0"/>
              <a:t>Acid rain has decreased significantly as greater controls have been placed on emitters of sulfur dioxide and nitrogen oxides.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6386" name="Picture 2" descr="http://learnpracticalgis.com/wp-content/uploads/2012/06/AcidRain1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1"/>
            <a:ext cx="37909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learnpracticalgis.com/wp-content/uploads/2012/06/AcidRain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429001"/>
            <a:ext cx="38195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ozone is toxic at ground level, it is an important part of the upper atmosphere.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ozone layer </a:t>
            </a:r>
            <a:r>
              <a:rPr lang="en-US" dirty="0" smtClean="0"/>
              <a:t>blocks some of the mutagenic ultraviolet radiation from the sun.</a:t>
            </a:r>
          </a:p>
          <a:p>
            <a:r>
              <a:rPr lang="en-US" dirty="0" smtClean="0"/>
              <a:t>In the 1970s, depletion </a:t>
            </a:r>
            <a:br>
              <a:rPr lang="en-US" dirty="0" smtClean="0"/>
            </a:br>
            <a:r>
              <a:rPr lang="en-US" dirty="0" smtClean="0"/>
              <a:t>of ozone above Antarctica </a:t>
            </a:r>
            <a:br>
              <a:rPr lang="en-US" dirty="0" smtClean="0"/>
            </a:br>
            <a:r>
              <a:rPr lang="en-US" dirty="0" smtClean="0"/>
              <a:t>was creating a “hole” in </a:t>
            </a:r>
            <a:br>
              <a:rPr lang="en-US" dirty="0" smtClean="0"/>
            </a:br>
            <a:r>
              <a:rPr lang="en-US" dirty="0" smtClean="0"/>
              <a:t>this protective layer.</a:t>
            </a:r>
          </a:p>
          <a:p>
            <a:pPr lvl="1"/>
            <a:r>
              <a:rPr lang="en-US" dirty="0" smtClean="0"/>
              <a:t>The hole was growing the </a:t>
            </a:r>
            <a:br>
              <a:rPr lang="en-US" dirty="0" smtClean="0"/>
            </a:br>
            <a:r>
              <a:rPr lang="en-US" dirty="0" smtClean="0"/>
              <a:t>fastest during September and </a:t>
            </a:r>
            <a:br>
              <a:rPr lang="en-US" dirty="0" smtClean="0"/>
            </a:br>
            <a:r>
              <a:rPr lang="en-US" dirty="0" smtClean="0"/>
              <a:t>October each year.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Layer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971364"/>
            <a:ext cx="3400425" cy="341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10134600" cy="5715000"/>
          </a:xfrm>
        </p:spPr>
        <p:txBody>
          <a:bodyPr/>
          <a:lstStyle/>
          <a:p>
            <a:r>
              <a:rPr lang="en-US" dirty="0" smtClean="0"/>
              <a:t>The cause of the hole was discovered to be </a:t>
            </a:r>
            <a:r>
              <a:rPr lang="en-US" dirty="0" smtClean="0">
                <a:solidFill>
                  <a:srgbClr val="FFFF00"/>
                </a:solidFill>
              </a:rPr>
              <a:t>chlorofluorocarbons (CFCs), </a:t>
            </a:r>
            <a:r>
              <a:rPr lang="en-US" dirty="0" smtClean="0"/>
              <a:t>compounds that were used in aerosol cans and as refrigerants. </a:t>
            </a:r>
          </a:p>
          <a:p>
            <a:pPr lvl="1"/>
            <a:r>
              <a:rPr lang="en-US" dirty="0" smtClean="0"/>
              <a:t>The CFCs were becoming trapped in the Antarctic snow and ice, which would then melt in the spring months of September and October.</a:t>
            </a:r>
          </a:p>
          <a:p>
            <a:r>
              <a:rPr lang="en-US" dirty="0" smtClean="0"/>
              <a:t>An international agreement, </a:t>
            </a:r>
            <a:br>
              <a:rPr lang="en-US" dirty="0" smtClean="0"/>
            </a:br>
            <a:r>
              <a:rPr lang="en-US" dirty="0" smtClean="0"/>
              <a:t>called the </a:t>
            </a:r>
            <a:r>
              <a:rPr lang="en-US" dirty="0" smtClean="0">
                <a:solidFill>
                  <a:srgbClr val="FFFF00"/>
                </a:solidFill>
              </a:rPr>
              <a:t>Montreal Protocol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was passed in 1987.</a:t>
            </a:r>
          </a:p>
          <a:p>
            <a:pPr lvl="1"/>
            <a:r>
              <a:rPr lang="en-US" dirty="0" smtClean="0"/>
              <a:t>Phased out chlorine-</a:t>
            </a:r>
            <a:br>
              <a:rPr lang="en-US" dirty="0" smtClean="0"/>
            </a:br>
            <a:r>
              <a:rPr lang="en-US" dirty="0" smtClean="0"/>
              <a:t>containing products.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971800"/>
            <a:ext cx="3476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11506200" cy="4953000"/>
          </a:xfrm>
        </p:spPr>
        <p:txBody>
          <a:bodyPr/>
          <a:lstStyle/>
          <a:p>
            <a:r>
              <a:rPr lang="en-US" dirty="0" smtClean="0"/>
              <a:t>CFC release stabilized and has started to decline.</a:t>
            </a:r>
          </a:p>
          <a:p>
            <a:r>
              <a:rPr lang="en-US" dirty="0" smtClean="0"/>
              <a:t>The ozone hole is predicted to heal sometime around the year 2050.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482" name="Picture 2" descr="http://www.environment.gov.au/system/files/pages/632c58a8-8542-4c82-a667-2c15ab67b4c5/images/montreal-effective-chlor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4736"/>
            <a:ext cx="6705600" cy="47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Scrubber</a:t>
            </a:r>
            <a:r>
              <a:rPr lang="en-US" dirty="0" smtClean="0"/>
              <a:t> systems use a liquid spray to wash unwanted pollutants from a gas stream.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Electrostatic precipitators </a:t>
            </a:r>
            <a:r>
              <a:rPr lang="en-US" dirty="0" smtClean="0"/>
              <a:t>are electrically-charged plates that will attract pollutants, preventing them from being released into the air.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Air Clean</a:t>
            </a:r>
            <a:endParaRPr lang="en-US" dirty="0"/>
          </a:p>
        </p:txBody>
      </p:sp>
      <p:pic>
        <p:nvPicPr>
          <p:cNvPr id="21506" name="Picture 2" descr="https://www.neundorfer.com/FileUploads/RichTextboxImages/Image/smokestack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56" y="3429001"/>
            <a:ext cx="5638800" cy="32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647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chemical equation for the combustion of methane (natural gas) looks like this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a chemical reaction, the </a:t>
            </a:r>
            <a:r>
              <a:rPr lang="en-US" dirty="0" smtClean="0">
                <a:solidFill>
                  <a:srgbClr val="FFFF00"/>
                </a:solidFill>
              </a:rPr>
              <a:t>reactants </a:t>
            </a:r>
            <a:r>
              <a:rPr lang="en-US" dirty="0" smtClean="0"/>
              <a:t>participate in and change as a result of the chemical reaction.</a:t>
            </a:r>
          </a:p>
          <a:p>
            <a:pPr lvl="1"/>
            <a:r>
              <a:rPr lang="en-US" dirty="0" smtClean="0"/>
              <a:t>Methane and oxygen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products</a:t>
            </a:r>
            <a:r>
              <a:rPr lang="en-US" dirty="0" smtClean="0"/>
              <a:t> are the compounds or elements that are formed as a result of the chemical reaction.</a:t>
            </a:r>
          </a:p>
          <a:p>
            <a:pPr lvl="1"/>
            <a:r>
              <a:rPr lang="en-US" dirty="0" smtClean="0"/>
              <a:t>Carbon dioxide and water.</a:t>
            </a:r>
          </a:p>
          <a:p>
            <a:r>
              <a:rPr lang="en-US" dirty="0" smtClean="0"/>
              <a:t>Combustion of a pure fuel releases only carbon dioxide and water.  Most of our fuels, however, are not pure.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http://www.middleschoolchemistry.com/img/content/multimedia/chapter_6/lesson_1/combustion_of_meth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7096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7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11201400" cy="5715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Catalytic converters </a:t>
            </a:r>
            <a:r>
              <a:rPr lang="en-US" dirty="0" smtClean="0"/>
              <a:t>are devices in cars that reduce emissions of pollutants like nitrogen oxides and carbon monoxide by partially converting them to less harmful gases.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2530" name="Picture 2" descr="http://www.autoexcellenceonline.com/repair/catalytic-conve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7028730" cy="292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Switching from fuels that are heavily polluting, like coal, to ones that are cleaner-burning, like natural gas, can also reduce pollution.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Cleaner Fuels</a:t>
            </a:r>
            <a:endParaRPr lang="en-US" dirty="0"/>
          </a:p>
        </p:txBody>
      </p:sp>
      <p:pic>
        <p:nvPicPr>
          <p:cNvPr id="6146" name="Picture 2" descr="http://natgasinvestor.com/wp-content/uploads/2015/07/natural-gas-power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7451725" cy="45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11379200" cy="5867400"/>
          </a:xfrm>
        </p:spPr>
        <p:txBody>
          <a:bodyPr/>
          <a:lstStyle/>
          <a:p>
            <a:r>
              <a:rPr lang="en-US" dirty="0" smtClean="0"/>
              <a:t>One of the most commonly-used fuels is coal, which contains many impurities which are present in the smoke and ash left behind after combustion.</a:t>
            </a:r>
          </a:p>
          <a:p>
            <a:pPr lvl="1"/>
            <a:r>
              <a:rPr lang="en-US" dirty="0" smtClean="0"/>
              <a:t>Arsenic</a:t>
            </a:r>
          </a:p>
          <a:p>
            <a:pPr lvl="1"/>
            <a:r>
              <a:rPr lang="en-US" dirty="0" smtClean="0"/>
              <a:t>Mercury</a:t>
            </a:r>
          </a:p>
          <a:p>
            <a:pPr lvl="1"/>
            <a:r>
              <a:rPr lang="en-US" dirty="0" smtClean="0"/>
              <a:t>Sulfur</a:t>
            </a:r>
          </a:p>
          <a:p>
            <a:pPr marL="0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http://ncipl.org/wp-content/uploads/2014/03/Screen-Shot-2014-03-04-at-3.26.40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69" y="1371600"/>
            <a:ext cx="7848600" cy="45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5869" y="6000690"/>
            <a:ext cx="524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Coal ash holding pond near Kingston, Tennessee.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326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11557000" cy="4953000"/>
          </a:xfrm>
        </p:spPr>
        <p:txBody>
          <a:bodyPr/>
          <a:lstStyle/>
          <a:p>
            <a:r>
              <a:rPr lang="en-US" dirty="0" smtClean="0"/>
              <a:t>In the early 1970s, the Environmental Protection Agency (EPA) was created in the United </a:t>
            </a:r>
            <a:r>
              <a:rPr lang="en-US" dirty="0" smtClean="0"/>
              <a:t>States. The </a:t>
            </a:r>
            <a:r>
              <a:rPr lang="en-US" dirty="0" smtClean="0"/>
              <a:t>first major task of this agency was to enforce the </a:t>
            </a:r>
            <a:r>
              <a:rPr lang="en-US" dirty="0" smtClean="0">
                <a:solidFill>
                  <a:srgbClr val="FFFF00"/>
                </a:solidFill>
              </a:rPr>
              <a:t>Clean Air Act</a:t>
            </a:r>
            <a:r>
              <a:rPr lang="en-US" dirty="0" smtClean="0"/>
              <a:t>, </a:t>
            </a:r>
            <a:r>
              <a:rPr lang="en-US" dirty="0" smtClean="0"/>
              <a:t>a federal law that regulates levels of air pollution produced from all sources: transportation, factories, </a:t>
            </a:r>
            <a:r>
              <a:rPr lang="en-US" dirty="0" err="1" smtClean="0"/>
              <a:t>powerplants</a:t>
            </a:r>
            <a:r>
              <a:rPr lang="en-US" dirty="0" smtClean="0"/>
              <a:t>, and homes.</a:t>
            </a:r>
          </a:p>
          <a:p>
            <a:pPr lvl="1"/>
            <a:r>
              <a:rPr lang="en-US" dirty="0" smtClean="0"/>
              <a:t>This law was the result of public outcry following a series of air pollution disasters.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Clean Air Act</a:t>
            </a:r>
            <a:endParaRPr lang="en-US" dirty="0"/>
          </a:p>
        </p:txBody>
      </p:sp>
      <p:pic>
        <p:nvPicPr>
          <p:cNvPr id="4098" name="Picture 2" descr="http://www.illienglobal.com/wp-content/uploads/2015/04/earthday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5154827" cy="317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10668000" cy="5562600"/>
          </a:xfrm>
        </p:spPr>
        <p:txBody>
          <a:bodyPr/>
          <a:lstStyle/>
          <a:p>
            <a:r>
              <a:rPr lang="en-US" dirty="0" smtClean="0"/>
              <a:t>Normally, air becomes cooler as you move higher in the atmosphere.</a:t>
            </a:r>
          </a:p>
          <a:p>
            <a:r>
              <a:rPr lang="en-US" dirty="0" smtClean="0"/>
              <a:t>During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thermal inversion</a:t>
            </a:r>
            <a:r>
              <a:rPr lang="en-US" dirty="0" smtClean="0"/>
              <a:t>, this pattern switches.  A pocket of cool air is trapped below a layer of warmer air</a:t>
            </a:r>
            <a:r>
              <a:rPr lang="en-US" dirty="0" smtClean="0"/>
              <a:t>. 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9982200" cy="914400"/>
          </a:xfrm>
        </p:spPr>
        <p:txBody>
          <a:bodyPr/>
          <a:lstStyle/>
          <a:p>
            <a:r>
              <a:rPr lang="en-US" dirty="0" smtClean="0"/>
              <a:t>Thermal Inversion</a:t>
            </a:r>
            <a:endParaRPr lang="en-US" dirty="0"/>
          </a:p>
        </p:txBody>
      </p:sp>
      <p:pic>
        <p:nvPicPr>
          <p:cNvPr id="5122" name="Picture 2" descr="Thermal Inversion Freedom Tower, March 10, 2013 by ken mccown on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5" y="2416629"/>
            <a:ext cx="7489369" cy="42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16141" y="4998184"/>
            <a:ext cx="25109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Thermal Inversion over New York City, </a:t>
            </a:r>
            <a:r>
              <a:rPr lang="en-US" sz="2000" dirty="0"/>
              <a:t>March 10, 2013 by </a:t>
            </a:r>
            <a:r>
              <a:rPr lang="en-US" sz="2000" dirty="0" smtClean="0"/>
              <a:t>Ken </a:t>
            </a:r>
            <a:r>
              <a:rPr lang="en-US" sz="2000" dirty="0" err="1" smtClean="0"/>
              <a:t>McCown</a:t>
            </a:r>
            <a:r>
              <a:rPr lang="en-US" sz="2000" dirty="0" smtClean="0"/>
              <a:t> </a:t>
            </a:r>
            <a:r>
              <a:rPr lang="en-US" sz="2000" dirty="0"/>
              <a:t>on </a:t>
            </a:r>
            <a:r>
              <a:rPr lang="en-US" sz="2000" dirty="0" smtClean="0"/>
              <a:t>Flickr.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73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Inversion Demonstration</a:t>
            </a:r>
            <a:endParaRPr lang="en-US" dirty="0"/>
          </a:p>
        </p:txBody>
      </p:sp>
      <p:pic>
        <p:nvPicPr>
          <p:cNvPr id="5" name="LPvn9qhVFb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219200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6324600" cy="5562600"/>
          </a:xfrm>
        </p:spPr>
        <p:txBody>
          <a:bodyPr/>
          <a:lstStyle/>
          <a:p>
            <a:r>
              <a:rPr lang="en-US" dirty="0" smtClean="0"/>
              <a:t>Thermal inversions occur most often in areas with little air movement, such as valleys.</a:t>
            </a:r>
          </a:p>
          <a:p>
            <a:r>
              <a:rPr lang="en-US" dirty="0" smtClean="0"/>
              <a:t>Warm air is less dense than cool air, so under normal circumstances, pollution will rise into the atmosphere and dissipates.</a:t>
            </a:r>
          </a:p>
          <a:p>
            <a:r>
              <a:rPr lang="en-US" dirty="0" smtClean="0"/>
              <a:t>Pollution released into a thermal inversion does not escape.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97" y="901252"/>
            <a:ext cx="3457574" cy="270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97" y="4038600"/>
            <a:ext cx="3457575" cy="2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9982200" cy="914400"/>
          </a:xfrm>
        </p:spPr>
        <p:txBody>
          <a:bodyPr/>
          <a:lstStyle/>
          <a:p>
            <a:r>
              <a:rPr lang="en-US" dirty="0" smtClean="0"/>
              <a:t>Thermal Inversion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3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Donora was a company </a:t>
            </a:r>
            <a:r>
              <a:rPr lang="en-US" dirty="0" smtClean="0"/>
              <a:t>town near Pittsburgh with two metal processing plants: the U.S. Steel Zinc Works and American Steel &amp; Wire.</a:t>
            </a:r>
            <a:endParaRPr lang="en-US" dirty="0" smtClean="0"/>
          </a:p>
          <a:p>
            <a:r>
              <a:rPr lang="en-US" dirty="0" smtClean="0"/>
              <a:t>Metal smelting plants </a:t>
            </a:r>
            <a:r>
              <a:rPr lang="en-US" dirty="0" smtClean="0"/>
              <a:t>like </a:t>
            </a:r>
            <a:br>
              <a:rPr lang="en-US" dirty="0" smtClean="0"/>
            </a:br>
            <a:r>
              <a:rPr lang="en-US" dirty="0" smtClean="0"/>
              <a:t>these produce </a:t>
            </a:r>
            <a:r>
              <a:rPr lang="en-US" dirty="0" smtClean="0"/>
              <a:t>a great deal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pollution</a:t>
            </a:r>
            <a:r>
              <a:rPr lang="en-US" dirty="0" smtClean="0"/>
              <a:t>, </a:t>
            </a:r>
            <a:r>
              <a:rPr lang="en-US" dirty="0" smtClean="0"/>
              <a:t>as </a:t>
            </a:r>
            <a:r>
              <a:rPr lang="en-US" dirty="0" smtClean="0"/>
              <a:t>they burn </a:t>
            </a:r>
            <a:r>
              <a:rPr lang="en-US" dirty="0" smtClean="0"/>
              <a:t>coal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generate </a:t>
            </a:r>
            <a:r>
              <a:rPr lang="en-US" dirty="0" smtClean="0"/>
              <a:t>sufficient </a:t>
            </a:r>
            <a:r>
              <a:rPr lang="en-US" dirty="0" smtClean="0"/>
              <a:t>heat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melt and </a:t>
            </a:r>
            <a:r>
              <a:rPr lang="en-US" dirty="0" smtClean="0"/>
              <a:t>purify </a:t>
            </a:r>
            <a:r>
              <a:rPr lang="en-US" dirty="0" smtClean="0"/>
              <a:t>their products.</a:t>
            </a:r>
          </a:p>
          <a:p>
            <a:pPr lvl="1"/>
            <a:r>
              <a:rPr lang="en-US" dirty="0"/>
              <a:t>In the days before Halloween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1948</a:t>
            </a:r>
            <a:r>
              <a:rPr lang="en-US" dirty="0"/>
              <a:t>, Donora experienced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5-day temperature </a:t>
            </a:r>
            <a:r>
              <a:rPr lang="en-US" dirty="0"/>
              <a:t>inversion.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Donora Fluoride Fog</a:t>
            </a:r>
            <a:endParaRPr lang="en-US" dirty="0"/>
          </a:p>
        </p:txBody>
      </p:sp>
      <p:pic>
        <p:nvPicPr>
          <p:cNvPr id="7" name="Picture 2" descr="http://graphics8.nytimes.com/images/2008/11/02/us/02smog_s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6489461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10146</TotalTime>
  <Words>1342</Words>
  <Application>Microsoft Office PowerPoint</Application>
  <PresentationFormat>Widescreen</PresentationFormat>
  <Paragraphs>152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Constantia</vt:lpstr>
      <vt:lpstr>Times New Roman</vt:lpstr>
      <vt:lpstr>Wingdings 2</vt:lpstr>
      <vt:lpstr>Paper</vt:lpstr>
      <vt:lpstr>Air Pollution</vt:lpstr>
      <vt:lpstr>Air Pollution</vt:lpstr>
      <vt:lpstr>PowerPoint Presentation</vt:lpstr>
      <vt:lpstr>PowerPoint Presentation</vt:lpstr>
      <vt:lpstr>The Clean Air Act</vt:lpstr>
      <vt:lpstr>Thermal Inversion</vt:lpstr>
      <vt:lpstr>Thermal Inversion Demonstration</vt:lpstr>
      <vt:lpstr>Thermal Inversion</vt:lpstr>
      <vt:lpstr>The Donora Fluoride Fog</vt:lpstr>
      <vt:lpstr>PowerPoint Presentation</vt:lpstr>
      <vt:lpstr>The London Smog</vt:lpstr>
      <vt:lpstr>PowerPoint Presentation</vt:lpstr>
      <vt:lpstr>Clean Air Act of 1970</vt:lpstr>
      <vt:lpstr>Sulfur Dioxide</vt:lpstr>
      <vt:lpstr>Nitrogen Oxides</vt:lpstr>
      <vt:lpstr>PowerPoint Presentation</vt:lpstr>
      <vt:lpstr>Carbon Monoxide</vt:lpstr>
      <vt:lpstr>Particulates</vt:lpstr>
      <vt:lpstr>Lead</vt:lpstr>
      <vt:lpstr>Ground-level Ozone</vt:lpstr>
      <vt:lpstr>PowerPoint Presentation</vt:lpstr>
      <vt:lpstr>Clean Air Act 1990 Amendments</vt:lpstr>
      <vt:lpstr>Acid Precipitation</vt:lpstr>
      <vt:lpstr>PowerPoint Presentation</vt:lpstr>
      <vt:lpstr>PowerPoint Presentation</vt:lpstr>
      <vt:lpstr>Ozone Layer</vt:lpstr>
      <vt:lpstr>PowerPoint Presentation</vt:lpstr>
      <vt:lpstr>PowerPoint Presentation</vt:lpstr>
      <vt:lpstr>Keeping Air Clean</vt:lpstr>
      <vt:lpstr>PowerPoint Presentation</vt:lpstr>
      <vt:lpstr>Cleaner Fuels</vt:lpstr>
    </vt:vector>
  </TitlesOfParts>
  <Company>CCSN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James Dauray</dc:creator>
  <cp:lastModifiedBy>J Dauray</cp:lastModifiedBy>
  <cp:revision>253</cp:revision>
  <dcterms:created xsi:type="dcterms:W3CDTF">2002-01-16T22:44:40Z</dcterms:created>
  <dcterms:modified xsi:type="dcterms:W3CDTF">2016-03-11T18:14:44Z</dcterms:modified>
</cp:coreProperties>
</file>